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handoutMasterIdLst>
    <p:handoutMasterId r:id="rId28"/>
  </p:handoutMasterIdLst>
  <p:sldIdLst>
    <p:sldId id="256" r:id="rId2"/>
    <p:sldId id="272" r:id="rId3"/>
    <p:sldId id="289" r:id="rId4"/>
    <p:sldId id="288" r:id="rId5"/>
    <p:sldId id="273" r:id="rId6"/>
    <p:sldId id="286" r:id="rId7"/>
    <p:sldId id="257" r:id="rId8"/>
    <p:sldId id="258" r:id="rId9"/>
    <p:sldId id="259" r:id="rId10"/>
    <p:sldId id="260" r:id="rId11"/>
    <p:sldId id="261" r:id="rId12"/>
    <p:sldId id="262" r:id="rId13"/>
    <p:sldId id="263" r:id="rId14"/>
    <p:sldId id="264" r:id="rId15"/>
    <p:sldId id="285" r:id="rId16"/>
    <p:sldId id="265" r:id="rId17"/>
    <p:sldId id="277" r:id="rId18"/>
    <p:sldId id="266" r:id="rId19"/>
    <p:sldId id="267" r:id="rId20"/>
    <p:sldId id="278" r:id="rId21"/>
    <p:sldId id="280" r:id="rId22"/>
    <p:sldId id="281" r:id="rId23"/>
    <p:sldId id="282" r:id="rId24"/>
    <p:sldId id="283" r:id="rId25"/>
    <p:sldId id="284" r:id="rId26"/>
    <p:sldId id="28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445"/>
    <p:restoredTop sz="96291"/>
  </p:normalViewPr>
  <p:slideViewPr>
    <p:cSldViewPr snapToGrid="0" snapToObjects="1">
      <p:cViewPr varScale="1">
        <p:scale>
          <a:sx n="104" d="100"/>
          <a:sy n="104" d="100"/>
        </p:scale>
        <p:origin x="232" y="100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4833158-BA3F-B34F-AA4F-346AACC7255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BAD6526-C0B7-7C44-8FCE-64B2D54AAE4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3A5B7FC-F32B-8B49-94FB-C1A82565A708}" type="datetimeFigureOut">
              <a:rPr lang="en-US" smtClean="0"/>
              <a:t>3/25/25</a:t>
            </a:fld>
            <a:endParaRPr lang="en-US"/>
          </a:p>
        </p:txBody>
      </p:sp>
      <p:sp>
        <p:nvSpPr>
          <p:cNvPr id="4" name="Footer Placeholder 3">
            <a:extLst>
              <a:ext uri="{FF2B5EF4-FFF2-40B4-BE49-F238E27FC236}">
                <a16:creationId xmlns:a16="http://schemas.microsoft.com/office/drawing/2014/main" id="{8E7B7D80-C348-C94C-ABE8-F62261A2363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1415B5C-5416-BC48-8B84-DCBFCF81AD8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2DA3CF-1DB4-164E-83C1-2A9E20446CCD}" type="slidenum">
              <a:rPr lang="en-US" smtClean="0"/>
              <a:t>‹#›</a:t>
            </a:fld>
            <a:endParaRPr lang="en-US"/>
          </a:p>
        </p:txBody>
      </p:sp>
    </p:spTree>
    <p:extLst>
      <p:ext uri="{BB962C8B-B14F-4D97-AF65-F5344CB8AC3E}">
        <p14:creationId xmlns:p14="http://schemas.microsoft.com/office/powerpoint/2010/main" val="78887635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2FC06-9495-C541-90CF-F3C886D087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1C4970-AAAC-2946-87C8-8E46AAAD8E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9DBA1E5-847C-AD4E-B997-2629DEAE9D0C}"/>
              </a:ext>
            </a:extLst>
          </p:cNvPr>
          <p:cNvSpPr>
            <a:spLocks noGrp="1"/>
          </p:cNvSpPr>
          <p:nvPr>
            <p:ph type="dt" sz="half" idx="10"/>
          </p:nvPr>
        </p:nvSpPr>
        <p:spPr/>
        <p:txBody>
          <a:bodyPr/>
          <a:lstStyle/>
          <a:p>
            <a:fld id="{3AFDF6D8-AF6E-944A-A63E-4C2C87082EC0}" type="datetimeFigureOut">
              <a:rPr lang="en-US" smtClean="0"/>
              <a:t>3/25/25</a:t>
            </a:fld>
            <a:endParaRPr lang="en-US"/>
          </a:p>
        </p:txBody>
      </p:sp>
      <p:sp>
        <p:nvSpPr>
          <p:cNvPr id="5" name="Footer Placeholder 4">
            <a:extLst>
              <a:ext uri="{FF2B5EF4-FFF2-40B4-BE49-F238E27FC236}">
                <a16:creationId xmlns:a16="http://schemas.microsoft.com/office/drawing/2014/main" id="{2A0BECF6-67EC-CB4F-BC98-DCDAC0A5FA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B2B4D8-0C79-4144-864A-8DD9463029E9}"/>
              </a:ext>
            </a:extLst>
          </p:cNvPr>
          <p:cNvSpPr>
            <a:spLocks noGrp="1"/>
          </p:cNvSpPr>
          <p:nvPr>
            <p:ph type="sldNum" sz="quarter" idx="12"/>
          </p:nvPr>
        </p:nvSpPr>
        <p:spPr/>
        <p:txBody>
          <a:bodyPr/>
          <a:lstStyle/>
          <a:p>
            <a:fld id="{2165BB26-4C8E-214A-9EC2-F1537CAB4181}" type="slidenum">
              <a:rPr lang="en-US" smtClean="0"/>
              <a:t>‹#›</a:t>
            </a:fld>
            <a:endParaRPr lang="en-US"/>
          </a:p>
        </p:txBody>
      </p:sp>
    </p:spTree>
    <p:extLst>
      <p:ext uri="{BB962C8B-B14F-4D97-AF65-F5344CB8AC3E}">
        <p14:creationId xmlns:p14="http://schemas.microsoft.com/office/powerpoint/2010/main" val="1166662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55BC9-C943-2743-9D3C-A591CA75E7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2823E8-0F9C-9443-A7E3-815BC118593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6DF7CE-D1EF-E24D-9210-E38C9A59D609}"/>
              </a:ext>
            </a:extLst>
          </p:cNvPr>
          <p:cNvSpPr>
            <a:spLocks noGrp="1"/>
          </p:cNvSpPr>
          <p:nvPr>
            <p:ph type="dt" sz="half" idx="10"/>
          </p:nvPr>
        </p:nvSpPr>
        <p:spPr/>
        <p:txBody>
          <a:bodyPr/>
          <a:lstStyle/>
          <a:p>
            <a:fld id="{3AFDF6D8-AF6E-944A-A63E-4C2C87082EC0}" type="datetimeFigureOut">
              <a:rPr lang="en-US" smtClean="0"/>
              <a:t>3/25/25</a:t>
            </a:fld>
            <a:endParaRPr lang="en-US"/>
          </a:p>
        </p:txBody>
      </p:sp>
      <p:sp>
        <p:nvSpPr>
          <p:cNvPr id="5" name="Footer Placeholder 4">
            <a:extLst>
              <a:ext uri="{FF2B5EF4-FFF2-40B4-BE49-F238E27FC236}">
                <a16:creationId xmlns:a16="http://schemas.microsoft.com/office/drawing/2014/main" id="{26FF97C0-9644-E643-AB09-6B8AAA889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2FC917-4C95-694F-BC1E-1E32B586BA97}"/>
              </a:ext>
            </a:extLst>
          </p:cNvPr>
          <p:cNvSpPr>
            <a:spLocks noGrp="1"/>
          </p:cNvSpPr>
          <p:nvPr>
            <p:ph type="sldNum" sz="quarter" idx="12"/>
          </p:nvPr>
        </p:nvSpPr>
        <p:spPr/>
        <p:txBody>
          <a:bodyPr/>
          <a:lstStyle/>
          <a:p>
            <a:fld id="{2165BB26-4C8E-214A-9EC2-F1537CAB4181}" type="slidenum">
              <a:rPr lang="en-US" smtClean="0"/>
              <a:t>‹#›</a:t>
            </a:fld>
            <a:endParaRPr lang="en-US"/>
          </a:p>
        </p:txBody>
      </p:sp>
    </p:spTree>
    <p:extLst>
      <p:ext uri="{BB962C8B-B14F-4D97-AF65-F5344CB8AC3E}">
        <p14:creationId xmlns:p14="http://schemas.microsoft.com/office/powerpoint/2010/main" val="3920948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9EFB1B-A2A6-CD4A-8904-0EE54F7385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798309-FEC1-8143-8879-ABCDF759A90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A694EB-222D-174B-8EC8-8BC6976C0F11}"/>
              </a:ext>
            </a:extLst>
          </p:cNvPr>
          <p:cNvSpPr>
            <a:spLocks noGrp="1"/>
          </p:cNvSpPr>
          <p:nvPr>
            <p:ph type="dt" sz="half" idx="10"/>
          </p:nvPr>
        </p:nvSpPr>
        <p:spPr/>
        <p:txBody>
          <a:bodyPr/>
          <a:lstStyle/>
          <a:p>
            <a:fld id="{3AFDF6D8-AF6E-944A-A63E-4C2C87082EC0}" type="datetimeFigureOut">
              <a:rPr lang="en-US" smtClean="0"/>
              <a:t>3/25/25</a:t>
            </a:fld>
            <a:endParaRPr lang="en-US"/>
          </a:p>
        </p:txBody>
      </p:sp>
      <p:sp>
        <p:nvSpPr>
          <p:cNvPr id="5" name="Footer Placeholder 4">
            <a:extLst>
              <a:ext uri="{FF2B5EF4-FFF2-40B4-BE49-F238E27FC236}">
                <a16:creationId xmlns:a16="http://schemas.microsoft.com/office/drawing/2014/main" id="{531F0B0E-EDFA-D547-ACD4-C13F30FECC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AABAD5-CD4C-0147-935B-902EBB79114F}"/>
              </a:ext>
            </a:extLst>
          </p:cNvPr>
          <p:cNvSpPr>
            <a:spLocks noGrp="1"/>
          </p:cNvSpPr>
          <p:nvPr>
            <p:ph type="sldNum" sz="quarter" idx="12"/>
          </p:nvPr>
        </p:nvSpPr>
        <p:spPr/>
        <p:txBody>
          <a:bodyPr/>
          <a:lstStyle/>
          <a:p>
            <a:fld id="{2165BB26-4C8E-214A-9EC2-F1537CAB4181}" type="slidenum">
              <a:rPr lang="en-US" smtClean="0"/>
              <a:t>‹#›</a:t>
            </a:fld>
            <a:endParaRPr lang="en-US"/>
          </a:p>
        </p:txBody>
      </p:sp>
    </p:spTree>
    <p:extLst>
      <p:ext uri="{BB962C8B-B14F-4D97-AF65-F5344CB8AC3E}">
        <p14:creationId xmlns:p14="http://schemas.microsoft.com/office/powerpoint/2010/main" val="699325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77CD5-3D6A-C648-99DC-78C95D7304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A2FD43-BAD4-834A-B911-B9D6897076A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D51E38-D8FF-054D-8B86-F6A05D940DB8}"/>
              </a:ext>
            </a:extLst>
          </p:cNvPr>
          <p:cNvSpPr>
            <a:spLocks noGrp="1"/>
          </p:cNvSpPr>
          <p:nvPr>
            <p:ph type="dt" sz="half" idx="10"/>
          </p:nvPr>
        </p:nvSpPr>
        <p:spPr/>
        <p:txBody>
          <a:bodyPr/>
          <a:lstStyle/>
          <a:p>
            <a:fld id="{3AFDF6D8-AF6E-944A-A63E-4C2C87082EC0}" type="datetimeFigureOut">
              <a:rPr lang="en-US" smtClean="0"/>
              <a:t>3/25/25</a:t>
            </a:fld>
            <a:endParaRPr lang="en-US"/>
          </a:p>
        </p:txBody>
      </p:sp>
      <p:sp>
        <p:nvSpPr>
          <p:cNvPr id="5" name="Footer Placeholder 4">
            <a:extLst>
              <a:ext uri="{FF2B5EF4-FFF2-40B4-BE49-F238E27FC236}">
                <a16:creationId xmlns:a16="http://schemas.microsoft.com/office/drawing/2014/main" id="{A869166E-A17A-9F40-9DDE-9412BE0887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32FDBD-8725-6747-A7BF-74F984E1B6DE}"/>
              </a:ext>
            </a:extLst>
          </p:cNvPr>
          <p:cNvSpPr>
            <a:spLocks noGrp="1"/>
          </p:cNvSpPr>
          <p:nvPr>
            <p:ph type="sldNum" sz="quarter" idx="12"/>
          </p:nvPr>
        </p:nvSpPr>
        <p:spPr/>
        <p:txBody>
          <a:bodyPr/>
          <a:lstStyle/>
          <a:p>
            <a:fld id="{2165BB26-4C8E-214A-9EC2-F1537CAB4181}" type="slidenum">
              <a:rPr lang="en-US" smtClean="0"/>
              <a:t>‹#›</a:t>
            </a:fld>
            <a:endParaRPr lang="en-US"/>
          </a:p>
        </p:txBody>
      </p:sp>
    </p:spTree>
    <p:extLst>
      <p:ext uri="{BB962C8B-B14F-4D97-AF65-F5344CB8AC3E}">
        <p14:creationId xmlns:p14="http://schemas.microsoft.com/office/powerpoint/2010/main" val="1223138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B28C5-C61F-BD4E-8019-0D9E403BA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E4517E-DDFD-6D45-B3C0-07C324176F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1E321D8-E12B-0944-AC02-409474F3A550}"/>
              </a:ext>
            </a:extLst>
          </p:cNvPr>
          <p:cNvSpPr>
            <a:spLocks noGrp="1"/>
          </p:cNvSpPr>
          <p:nvPr>
            <p:ph type="dt" sz="half" idx="10"/>
          </p:nvPr>
        </p:nvSpPr>
        <p:spPr/>
        <p:txBody>
          <a:bodyPr/>
          <a:lstStyle/>
          <a:p>
            <a:fld id="{3AFDF6D8-AF6E-944A-A63E-4C2C87082EC0}" type="datetimeFigureOut">
              <a:rPr lang="en-US" smtClean="0"/>
              <a:t>3/25/25</a:t>
            </a:fld>
            <a:endParaRPr lang="en-US"/>
          </a:p>
        </p:txBody>
      </p:sp>
      <p:sp>
        <p:nvSpPr>
          <p:cNvPr id="5" name="Footer Placeholder 4">
            <a:extLst>
              <a:ext uri="{FF2B5EF4-FFF2-40B4-BE49-F238E27FC236}">
                <a16:creationId xmlns:a16="http://schemas.microsoft.com/office/drawing/2014/main" id="{32072FB8-972D-4240-896E-7E766573FB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8A029D-8CF9-1148-9EB1-3F2D98AE61F6}"/>
              </a:ext>
            </a:extLst>
          </p:cNvPr>
          <p:cNvSpPr>
            <a:spLocks noGrp="1"/>
          </p:cNvSpPr>
          <p:nvPr>
            <p:ph type="sldNum" sz="quarter" idx="12"/>
          </p:nvPr>
        </p:nvSpPr>
        <p:spPr/>
        <p:txBody>
          <a:bodyPr/>
          <a:lstStyle/>
          <a:p>
            <a:fld id="{2165BB26-4C8E-214A-9EC2-F1537CAB4181}" type="slidenum">
              <a:rPr lang="en-US" smtClean="0"/>
              <a:t>‹#›</a:t>
            </a:fld>
            <a:endParaRPr lang="en-US"/>
          </a:p>
        </p:txBody>
      </p:sp>
    </p:spTree>
    <p:extLst>
      <p:ext uri="{BB962C8B-B14F-4D97-AF65-F5344CB8AC3E}">
        <p14:creationId xmlns:p14="http://schemas.microsoft.com/office/powerpoint/2010/main" val="3376763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07BC4-82E6-484E-BFCB-4CCFD5096D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5A93C4-C361-B447-8465-510C4C6203F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C820E9-59CC-DF44-9750-310FAF8EEAA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3D4986-66DC-424F-BAAC-EC129C3E51E3}"/>
              </a:ext>
            </a:extLst>
          </p:cNvPr>
          <p:cNvSpPr>
            <a:spLocks noGrp="1"/>
          </p:cNvSpPr>
          <p:nvPr>
            <p:ph type="dt" sz="half" idx="10"/>
          </p:nvPr>
        </p:nvSpPr>
        <p:spPr/>
        <p:txBody>
          <a:bodyPr/>
          <a:lstStyle/>
          <a:p>
            <a:fld id="{3AFDF6D8-AF6E-944A-A63E-4C2C87082EC0}" type="datetimeFigureOut">
              <a:rPr lang="en-US" smtClean="0"/>
              <a:t>3/25/25</a:t>
            </a:fld>
            <a:endParaRPr lang="en-US"/>
          </a:p>
        </p:txBody>
      </p:sp>
      <p:sp>
        <p:nvSpPr>
          <p:cNvPr id="6" name="Footer Placeholder 5">
            <a:extLst>
              <a:ext uri="{FF2B5EF4-FFF2-40B4-BE49-F238E27FC236}">
                <a16:creationId xmlns:a16="http://schemas.microsoft.com/office/drawing/2014/main" id="{BAA8B67C-418E-4A4D-B1D7-FAAF7BAD73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D34BFE-6F72-BE49-A065-E82BA1053133}"/>
              </a:ext>
            </a:extLst>
          </p:cNvPr>
          <p:cNvSpPr>
            <a:spLocks noGrp="1"/>
          </p:cNvSpPr>
          <p:nvPr>
            <p:ph type="sldNum" sz="quarter" idx="12"/>
          </p:nvPr>
        </p:nvSpPr>
        <p:spPr/>
        <p:txBody>
          <a:bodyPr/>
          <a:lstStyle/>
          <a:p>
            <a:fld id="{2165BB26-4C8E-214A-9EC2-F1537CAB4181}" type="slidenum">
              <a:rPr lang="en-US" smtClean="0"/>
              <a:t>‹#›</a:t>
            </a:fld>
            <a:endParaRPr lang="en-US"/>
          </a:p>
        </p:txBody>
      </p:sp>
    </p:spTree>
    <p:extLst>
      <p:ext uri="{BB962C8B-B14F-4D97-AF65-F5344CB8AC3E}">
        <p14:creationId xmlns:p14="http://schemas.microsoft.com/office/powerpoint/2010/main" val="4198183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856DA-B2E3-AC4F-977A-64E69DD1CF1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15A559-17DA-B548-B416-36DD24A303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476BC18-23C0-824B-8114-FF89396C849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BAF7DD-B575-604D-AD6B-17087A98F3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F572519-4088-B746-AFA4-EDE18019DFC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D24C69-F124-B14A-8E44-F6D8DDEB0AED}"/>
              </a:ext>
            </a:extLst>
          </p:cNvPr>
          <p:cNvSpPr>
            <a:spLocks noGrp="1"/>
          </p:cNvSpPr>
          <p:nvPr>
            <p:ph type="dt" sz="half" idx="10"/>
          </p:nvPr>
        </p:nvSpPr>
        <p:spPr/>
        <p:txBody>
          <a:bodyPr/>
          <a:lstStyle/>
          <a:p>
            <a:fld id="{3AFDF6D8-AF6E-944A-A63E-4C2C87082EC0}" type="datetimeFigureOut">
              <a:rPr lang="en-US" smtClean="0"/>
              <a:t>3/25/25</a:t>
            </a:fld>
            <a:endParaRPr lang="en-US"/>
          </a:p>
        </p:txBody>
      </p:sp>
      <p:sp>
        <p:nvSpPr>
          <p:cNvPr id="8" name="Footer Placeholder 7">
            <a:extLst>
              <a:ext uri="{FF2B5EF4-FFF2-40B4-BE49-F238E27FC236}">
                <a16:creationId xmlns:a16="http://schemas.microsoft.com/office/drawing/2014/main" id="{36590F06-2CF5-FC42-8004-435501AD3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3EC1AB4-5759-954D-A8A1-EBA51094FD8E}"/>
              </a:ext>
            </a:extLst>
          </p:cNvPr>
          <p:cNvSpPr>
            <a:spLocks noGrp="1"/>
          </p:cNvSpPr>
          <p:nvPr>
            <p:ph type="sldNum" sz="quarter" idx="12"/>
          </p:nvPr>
        </p:nvSpPr>
        <p:spPr/>
        <p:txBody>
          <a:bodyPr/>
          <a:lstStyle/>
          <a:p>
            <a:fld id="{2165BB26-4C8E-214A-9EC2-F1537CAB4181}" type="slidenum">
              <a:rPr lang="en-US" smtClean="0"/>
              <a:t>‹#›</a:t>
            </a:fld>
            <a:endParaRPr lang="en-US"/>
          </a:p>
        </p:txBody>
      </p:sp>
    </p:spTree>
    <p:extLst>
      <p:ext uri="{BB962C8B-B14F-4D97-AF65-F5344CB8AC3E}">
        <p14:creationId xmlns:p14="http://schemas.microsoft.com/office/powerpoint/2010/main" val="946247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CD084-F81A-7443-8523-4D8403F19A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18167D-F704-2443-9C83-3C043517AAC9}"/>
              </a:ext>
            </a:extLst>
          </p:cNvPr>
          <p:cNvSpPr>
            <a:spLocks noGrp="1"/>
          </p:cNvSpPr>
          <p:nvPr>
            <p:ph type="dt" sz="half" idx="10"/>
          </p:nvPr>
        </p:nvSpPr>
        <p:spPr/>
        <p:txBody>
          <a:bodyPr/>
          <a:lstStyle/>
          <a:p>
            <a:fld id="{3AFDF6D8-AF6E-944A-A63E-4C2C87082EC0}" type="datetimeFigureOut">
              <a:rPr lang="en-US" smtClean="0"/>
              <a:t>3/25/25</a:t>
            </a:fld>
            <a:endParaRPr lang="en-US"/>
          </a:p>
        </p:txBody>
      </p:sp>
      <p:sp>
        <p:nvSpPr>
          <p:cNvPr id="4" name="Footer Placeholder 3">
            <a:extLst>
              <a:ext uri="{FF2B5EF4-FFF2-40B4-BE49-F238E27FC236}">
                <a16:creationId xmlns:a16="http://schemas.microsoft.com/office/drawing/2014/main" id="{68F31899-7ABA-B747-910C-5237483B56E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47211A-69E6-0840-B10B-E6A380AE0526}"/>
              </a:ext>
            </a:extLst>
          </p:cNvPr>
          <p:cNvSpPr>
            <a:spLocks noGrp="1"/>
          </p:cNvSpPr>
          <p:nvPr>
            <p:ph type="sldNum" sz="quarter" idx="12"/>
          </p:nvPr>
        </p:nvSpPr>
        <p:spPr/>
        <p:txBody>
          <a:bodyPr/>
          <a:lstStyle/>
          <a:p>
            <a:fld id="{2165BB26-4C8E-214A-9EC2-F1537CAB4181}" type="slidenum">
              <a:rPr lang="en-US" smtClean="0"/>
              <a:t>‹#›</a:t>
            </a:fld>
            <a:endParaRPr lang="en-US"/>
          </a:p>
        </p:txBody>
      </p:sp>
    </p:spTree>
    <p:extLst>
      <p:ext uri="{BB962C8B-B14F-4D97-AF65-F5344CB8AC3E}">
        <p14:creationId xmlns:p14="http://schemas.microsoft.com/office/powerpoint/2010/main" val="831204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560F81-B18B-F14D-9BB3-5D7C9D18DEA9}"/>
              </a:ext>
            </a:extLst>
          </p:cNvPr>
          <p:cNvSpPr>
            <a:spLocks noGrp="1"/>
          </p:cNvSpPr>
          <p:nvPr>
            <p:ph type="dt" sz="half" idx="10"/>
          </p:nvPr>
        </p:nvSpPr>
        <p:spPr/>
        <p:txBody>
          <a:bodyPr/>
          <a:lstStyle/>
          <a:p>
            <a:fld id="{3AFDF6D8-AF6E-944A-A63E-4C2C87082EC0}" type="datetimeFigureOut">
              <a:rPr lang="en-US" smtClean="0"/>
              <a:t>3/25/25</a:t>
            </a:fld>
            <a:endParaRPr lang="en-US"/>
          </a:p>
        </p:txBody>
      </p:sp>
      <p:sp>
        <p:nvSpPr>
          <p:cNvPr id="3" name="Footer Placeholder 2">
            <a:extLst>
              <a:ext uri="{FF2B5EF4-FFF2-40B4-BE49-F238E27FC236}">
                <a16:creationId xmlns:a16="http://schemas.microsoft.com/office/drawing/2014/main" id="{EBE595AD-2CD7-464F-AE05-BA11B6AC8A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E78688-9418-9A42-93DF-1F6BDA02A833}"/>
              </a:ext>
            </a:extLst>
          </p:cNvPr>
          <p:cNvSpPr>
            <a:spLocks noGrp="1"/>
          </p:cNvSpPr>
          <p:nvPr>
            <p:ph type="sldNum" sz="quarter" idx="12"/>
          </p:nvPr>
        </p:nvSpPr>
        <p:spPr/>
        <p:txBody>
          <a:bodyPr/>
          <a:lstStyle/>
          <a:p>
            <a:fld id="{2165BB26-4C8E-214A-9EC2-F1537CAB4181}" type="slidenum">
              <a:rPr lang="en-US" smtClean="0"/>
              <a:t>‹#›</a:t>
            </a:fld>
            <a:endParaRPr lang="en-US"/>
          </a:p>
        </p:txBody>
      </p:sp>
    </p:spTree>
    <p:extLst>
      <p:ext uri="{BB962C8B-B14F-4D97-AF65-F5344CB8AC3E}">
        <p14:creationId xmlns:p14="http://schemas.microsoft.com/office/powerpoint/2010/main" val="961074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35CC5-E136-3846-9065-58927AA835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9C428D-27F6-784E-BABA-E5727551D0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02BA18-C2B9-6049-9213-A9CD500C73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E05B19F-5A51-3749-BF8E-A38A8F9DE2A1}"/>
              </a:ext>
            </a:extLst>
          </p:cNvPr>
          <p:cNvSpPr>
            <a:spLocks noGrp="1"/>
          </p:cNvSpPr>
          <p:nvPr>
            <p:ph type="dt" sz="half" idx="10"/>
          </p:nvPr>
        </p:nvSpPr>
        <p:spPr/>
        <p:txBody>
          <a:bodyPr/>
          <a:lstStyle/>
          <a:p>
            <a:fld id="{3AFDF6D8-AF6E-944A-A63E-4C2C87082EC0}" type="datetimeFigureOut">
              <a:rPr lang="en-US" smtClean="0"/>
              <a:t>3/25/25</a:t>
            </a:fld>
            <a:endParaRPr lang="en-US"/>
          </a:p>
        </p:txBody>
      </p:sp>
      <p:sp>
        <p:nvSpPr>
          <p:cNvPr id="6" name="Footer Placeholder 5">
            <a:extLst>
              <a:ext uri="{FF2B5EF4-FFF2-40B4-BE49-F238E27FC236}">
                <a16:creationId xmlns:a16="http://schemas.microsoft.com/office/drawing/2014/main" id="{C39C38B8-E03F-1D49-A71C-11A02367E6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099A86-4098-6F46-8E32-3F3ABC5F9C9E}"/>
              </a:ext>
            </a:extLst>
          </p:cNvPr>
          <p:cNvSpPr>
            <a:spLocks noGrp="1"/>
          </p:cNvSpPr>
          <p:nvPr>
            <p:ph type="sldNum" sz="quarter" idx="12"/>
          </p:nvPr>
        </p:nvSpPr>
        <p:spPr/>
        <p:txBody>
          <a:bodyPr/>
          <a:lstStyle/>
          <a:p>
            <a:fld id="{2165BB26-4C8E-214A-9EC2-F1537CAB4181}" type="slidenum">
              <a:rPr lang="en-US" smtClean="0"/>
              <a:t>‹#›</a:t>
            </a:fld>
            <a:endParaRPr lang="en-US"/>
          </a:p>
        </p:txBody>
      </p:sp>
    </p:spTree>
    <p:extLst>
      <p:ext uri="{BB962C8B-B14F-4D97-AF65-F5344CB8AC3E}">
        <p14:creationId xmlns:p14="http://schemas.microsoft.com/office/powerpoint/2010/main" val="1198188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BCECC-1BF5-7442-8402-94ECC4510C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ED3649-6CAA-5948-A235-0C2249E08B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648CFAC-BD18-F943-BA5E-50676DE691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BA03720-2A7C-D74E-A8F2-8805C88E6950}"/>
              </a:ext>
            </a:extLst>
          </p:cNvPr>
          <p:cNvSpPr>
            <a:spLocks noGrp="1"/>
          </p:cNvSpPr>
          <p:nvPr>
            <p:ph type="dt" sz="half" idx="10"/>
          </p:nvPr>
        </p:nvSpPr>
        <p:spPr/>
        <p:txBody>
          <a:bodyPr/>
          <a:lstStyle/>
          <a:p>
            <a:fld id="{3AFDF6D8-AF6E-944A-A63E-4C2C87082EC0}" type="datetimeFigureOut">
              <a:rPr lang="en-US" smtClean="0"/>
              <a:t>3/25/25</a:t>
            </a:fld>
            <a:endParaRPr lang="en-US"/>
          </a:p>
        </p:txBody>
      </p:sp>
      <p:sp>
        <p:nvSpPr>
          <p:cNvPr id="6" name="Footer Placeholder 5">
            <a:extLst>
              <a:ext uri="{FF2B5EF4-FFF2-40B4-BE49-F238E27FC236}">
                <a16:creationId xmlns:a16="http://schemas.microsoft.com/office/drawing/2014/main" id="{4A4A8FB0-C13B-4C4B-A85A-E77342772D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29B973-4B22-7945-8DB4-D1FD0C654D9B}"/>
              </a:ext>
            </a:extLst>
          </p:cNvPr>
          <p:cNvSpPr>
            <a:spLocks noGrp="1"/>
          </p:cNvSpPr>
          <p:nvPr>
            <p:ph type="sldNum" sz="quarter" idx="12"/>
          </p:nvPr>
        </p:nvSpPr>
        <p:spPr/>
        <p:txBody>
          <a:bodyPr/>
          <a:lstStyle/>
          <a:p>
            <a:fld id="{2165BB26-4C8E-214A-9EC2-F1537CAB4181}" type="slidenum">
              <a:rPr lang="en-US" smtClean="0"/>
              <a:t>‹#›</a:t>
            </a:fld>
            <a:endParaRPr lang="en-US"/>
          </a:p>
        </p:txBody>
      </p:sp>
    </p:spTree>
    <p:extLst>
      <p:ext uri="{BB962C8B-B14F-4D97-AF65-F5344CB8AC3E}">
        <p14:creationId xmlns:p14="http://schemas.microsoft.com/office/powerpoint/2010/main" val="1414066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AB13C7-BF60-F946-9E84-BF5D4A2591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99B384-DD26-DD4D-A7BC-91E077FC52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280F99-C13F-E749-8E65-94F1C2AB72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FDF6D8-AF6E-944A-A63E-4C2C87082EC0}" type="datetimeFigureOut">
              <a:rPr lang="en-US" smtClean="0"/>
              <a:t>3/25/25</a:t>
            </a:fld>
            <a:endParaRPr lang="en-US"/>
          </a:p>
        </p:txBody>
      </p:sp>
      <p:sp>
        <p:nvSpPr>
          <p:cNvPr id="5" name="Footer Placeholder 4">
            <a:extLst>
              <a:ext uri="{FF2B5EF4-FFF2-40B4-BE49-F238E27FC236}">
                <a16:creationId xmlns:a16="http://schemas.microsoft.com/office/drawing/2014/main" id="{59DB5AE7-EF33-6A46-AE49-0915DFB25A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69D821F-4172-CE43-93DC-D71422F4AF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65BB26-4C8E-214A-9EC2-F1537CAB4181}" type="slidenum">
              <a:rPr lang="en-US" smtClean="0"/>
              <a:t>‹#›</a:t>
            </a:fld>
            <a:endParaRPr lang="en-US"/>
          </a:p>
        </p:txBody>
      </p:sp>
    </p:spTree>
    <p:extLst>
      <p:ext uri="{BB962C8B-B14F-4D97-AF65-F5344CB8AC3E}">
        <p14:creationId xmlns:p14="http://schemas.microsoft.com/office/powerpoint/2010/main" val="3114673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g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B3C70-24A0-0044-83B4-1091113F2774}"/>
              </a:ext>
            </a:extLst>
          </p:cNvPr>
          <p:cNvSpPr>
            <a:spLocks noGrp="1"/>
          </p:cNvSpPr>
          <p:nvPr>
            <p:ph type="ctrTitle"/>
          </p:nvPr>
        </p:nvSpPr>
        <p:spPr>
          <a:xfrm>
            <a:off x="1524000" y="448234"/>
            <a:ext cx="10482470" cy="2241177"/>
          </a:xfrm>
        </p:spPr>
        <p:txBody>
          <a:bodyPr>
            <a:normAutofit/>
          </a:bodyPr>
          <a:lstStyle/>
          <a:p>
            <a:r>
              <a:rPr lang="en-US" dirty="0"/>
              <a:t>World Lit.</a:t>
            </a:r>
            <a:br>
              <a:rPr lang="en-US" dirty="0"/>
            </a:br>
            <a:r>
              <a:rPr lang="en-US" dirty="0"/>
              <a:t>Prospectus and Video Project</a:t>
            </a:r>
          </a:p>
        </p:txBody>
      </p:sp>
    </p:spTree>
    <p:extLst>
      <p:ext uri="{BB962C8B-B14F-4D97-AF65-F5344CB8AC3E}">
        <p14:creationId xmlns:p14="http://schemas.microsoft.com/office/powerpoint/2010/main" val="2004182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85000"/>
              </a:schemeClr>
            </a:gs>
            <a:gs pos="74000">
              <a:schemeClr val="bg1">
                <a:lumMod val="50000"/>
              </a:schemeClr>
            </a:gs>
            <a:gs pos="83000">
              <a:schemeClr val="tx1">
                <a:lumMod val="50000"/>
                <a:lumOff val="50000"/>
              </a:schemeClr>
            </a:gs>
            <a:gs pos="100000">
              <a:schemeClr val="bg1">
                <a:lumMod val="50000"/>
              </a:schemeClr>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B3C70-24A0-0044-83B4-1091113F2774}"/>
              </a:ext>
            </a:extLst>
          </p:cNvPr>
          <p:cNvSpPr>
            <a:spLocks noGrp="1"/>
          </p:cNvSpPr>
          <p:nvPr>
            <p:ph type="ctrTitle"/>
          </p:nvPr>
        </p:nvSpPr>
        <p:spPr>
          <a:xfrm>
            <a:off x="198783" y="139149"/>
            <a:ext cx="11807687" cy="1135469"/>
          </a:xfrm>
        </p:spPr>
        <p:txBody>
          <a:bodyPr/>
          <a:lstStyle/>
          <a:p>
            <a:r>
              <a:rPr lang="en-US" dirty="0"/>
              <a:t>Just to start the thinking process:</a:t>
            </a:r>
          </a:p>
        </p:txBody>
      </p:sp>
      <p:sp>
        <p:nvSpPr>
          <p:cNvPr id="4" name="TextBox 3">
            <a:extLst>
              <a:ext uri="{FF2B5EF4-FFF2-40B4-BE49-F238E27FC236}">
                <a16:creationId xmlns:a16="http://schemas.microsoft.com/office/drawing/2014/main" id="{E9CCA644-A8CC-5C4B-99D2-9E16A81C94FF}"/>
              </a:ext>
            </a:extLst>
          </p:cNvPr>
          <p:cNvSpPr txBox="1"/>
          <p:nvPr/>
        </p:nvSpPr>
        <p:spPr>
          <a:xfrm>
            <a:off x="3241965" y="1274618"/>
            <a:ext cx="7536872" cy="6247864"/>
          </a:xfrm>
          <a:prstGeom prst="rect">
            <a:avLst/>
          </a:prstGeom>
          <a:noFill/>
        </p:spPr>
        <p:txBody>
          <a:bodyPr wrap="square" rtlCol="0">
            <a:spAutoFit/>
          </a:bodyPr>
          <a:lstStyle/>
          <a:p>
            <a:r>
              <a:rPr lang="en-US" sz="2800" dirty="0"/>
              <a:t>Ethical leadership</a:t>
            </a:r>
            <a:br>
              <a:rPr lang="en-US" sz="2800" dirty="0"/>
            </a:br>
            <a:r>
              <a:rPr lang="en-US" sz="2800" dirty="0"/>
              <a:t>The role of violence</a:t>
            </a:r>
            <a:br>
              <a:rPr lang="en-US" sz="2800" dirty="0"/>
            </a:br>
            <a:r>
              <a:rPr lang="en-US" sz="2800" dirty="0"/>
              <a:t>The role of women</a:t>
            </a:r>
            <a:br>
              <a:rPr lang="en-US" sz="2800" dirty="0"/>
            </a:br>
            <a:r>
              <a:rPr lang="en-US" sz="2800" dirty="0"/>
              <a:t>Representations of sexuality</a:t>
            </a:r>
            <a:br>
              <a:rPr lang="en-US" sz="2800" dirty="0"/>
            </a:br>
            <a:r>
              <a:rPr lang="en-US" sz="2800" dirty="0"/>
              <a:t>The role of magic and the supernatural</a:t>
            </a:r>
          </a:p>
          <a:p>
            <a:r>
              <a:rPr lang="en-US" sz="2800" dirty="0"/>
              <a:t>The role of dreams</a:t>
            </a:r>
            <a:br>
              <a:rPr lang="en-US" sz="2800" dirty="0"/>
            </a:br>
            <a:r>
              <a:rPr lang="en-US" sz="2800" dirty="0"/>
              <a:t>The role of animals</a:t>
            </a:r>
          </a:p>
          <a:p>
            <a:r>
              <a:rPr lang="en-US" sz="2800" dirty="0"/>
              <a:t>Friendship and companionship</a:t>
            </a:r>
          </a:p>
          <a:p>
            <a:r>
              <a:rPr lang="en-US" sz="2800" dirty="0"/>
              <a:t>Immigration and outsiders</a:t>
            </a:r>
          </a:p>
          <a:p>
            <a:r>
              <a:rPr lang="en-US" sz="2800" dirty="0"/>
              <a:t>The power of storytelling</a:t>
            </a:r>
          </a:p>
          <a:p>
            <a:r>
              <a:rPr lang="en-US" sz="2800" dirty="0"/>
              <a:t>Justice and punishment</a:t>
            </a:r>
          </a:p>
          <a:p>
            <a:r>
              <a:rPr lang="en-US" sz="2800" dirty="0"/>
              <a:t>The place of human beings in the world</a:t>
            </a:r>
          </a:p>
          <a:p>
            <a:r>
              <a:rPr lang="en-US" sz="2800" dirty="0"/>
              <a:t>The idea of an afterlife</a:t>
            </a:r>
          </a:p>
          <a:p>
            <a:endParaRPr lang="en-US" sz="3600" dirty="0"/>
          </a:p>
        </p:txBody>
      </p:sp>
    </p:spTree>
    <p:extLst>
      <p:ext uri="{BB962C8B-B14F-4D97-AF65-F5344CB8AC3E}">
        <p14:creationId xmlns:p14="http://schemas.microsoft.com/office/powerpoint/2010/main" val="690462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arn(inVertical)">
                                      <p:cBhvr>
                                        <p:cTn id="13" dur="500"/>
                                        <p:tgtEl>
                                          <p:spTgt spid="4">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barn(inVertical)">
                                      <p:cBhvr>
                                        <p:cTn id="16" dur="500"/>
                                        <p:tgtEl>
                                          <p:spTgt spid="4">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barn(inVertical)">
                                      <p:cBhvr>
                                        <p:cTn id="19" dur="500"/>
                                        <p:tgtEl>
                                          <p:spTgt spid="4">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barn(inVertical)">
                                      <p:cBhvr>
                                        <p:cTn id="22" dur="500"/>
                                        <p:tgtEl>
                                          <p:spTgt spid="4">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barn(inVertical)">
                                      <p:cBhvr>
                                        <p:cTn id="25" dur="500"/>
                                        <p:tgtEl>
                                          <p:spTgt spid="4">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animEffect transition="in" filter="barn(inVertical)">
                                      <p:cBhvr>
                                        <p:cTn id="28"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85000"/>
              </a:schemeClr>
            </a:gs>
            <a:gs pos="74000">
              <a:schemeClr val="bg1">
                <a:lumMod val="50000"/>
              </a:schemeClr>
            </a:gs>
            <a:gs pos="83000">
              <a:schemeClr val="tx1">
                <a:lumMod val="50000"/>
                <a:lumOff val="50000"/>
              </a:schemeClr>
            </a:gs>
            <a:gs pos="100000">
              <a:schemeClr val="bg1">
                <a:lumMod val="50000"/>
              </a:schemeClr>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B3C70-24A0-0044-83B4-1091113F2774}"/>
              </a:ext>
            </a:extLst>
          </p:cNvPr>
          <p:cNvSpPr>
            <a:spLocks noGrp="1"/>
          </p:cNvSpPr>
          <p:nvPr>
            <p:ph type="ctrTitle"/>
          </p:nvPr>
        </p:nvSpPr>
        <p:spPr>
          <a:xfrm>
            <a:off x="198783" y="139149"/>
            <a:ext cx="11688417" cy="1218596"/>
          </a:xfrm>
        </p:spPr>
        <p:txBody>
          <a:bodyPr/>
          <a:lstStyle/>
          <a:p>
            <a:r>
              <a:rPr lang="en-US" dirty="0"/>
              <a:t>And a few more…</a:t>
            </a:r>
          </a:p>
        </p:txBody>
      </p:sp>
      <p:sp>
        <p:nvSpPr>
          <p:cNvPr id="4" name="TextBox 3">
            <a:extLst>
              <a:ext uri="{FF2B5EF4-FFF2-40B4-BE49-F238E27FC236}">
                <a16:creationId xmlns:a16="http://schemas.microsoft.com/office/drawing/2014/main" id="{E9CCA644-A8CC-5C4B-99D2-9E16A81C94FF}"/>
              </a:ext>
            </a:extLst>
          </p:cNvPr>
          <p:cNvSpPr txBox="1"/>
          <p:nvPr/>
        </p:nvSpPr>
        <p:spPr>
          <a:xfrm>
            <a:off x="2770909" y="1357745"/>
            <a:ext cx="7754629" cy="5693866"/>
          </a:xfrm>
          <a:prstGeom prst="rect">
            <a:avLst/>
          </a:prstGeom>
          <a:noFill/>
        </p:spPr>
        <p:txBody>
          <a:bodyPr wrap="square" rtlCol="0">
            <a:spAutoFit/>
          </a:bodyPr>
          <a:lstStyle/>
          <a:p>
            <a:r>
              <a:rPr lang="en-US" sz="2800" dirty="0"/>
              <a:t>The idea of an afterlife</a:t>
            </a:r>
          </a:p>
          <a:p>
            <a:r>
              <a:rPr lang="en-US" sz="2800" dirty="0"/>
              <a:t>The role of the imagination</a:t>
            </a:r>
          </a:p>
          <a:p>
            <a:r>
              <a:rPr lang="en-US" sz="2800" dirty="0"/>
              <a:t>The value of personal responsibility and duty</a:t>
            </a:r>
          </a:p>
          <a:p>
            <a:r>
              <a:rPr lang="en-US" sz="2800" dirty="0"/>
              <a:t>Problems with language and words</a:t>
            </a:r>
          </a:p>
          <a:p>
            <a:r>
              <a:rPr lang="en-US" sz="2800" dirty="0"/>
              <a:t>The role of hospitality and food</a:t>
            </a:r>
          </a:p>
          <a:p>
            <a:r>
              <a:rPr lang="en-US" sz="2800" dirty="0"/>
              <a:t>The role of faith and religion</a:t>
            </a:r>
          </a:p>
          <a:p>
            <a:r>
              <a:rPr lang="en-US" sz="2800" dirty="0"/>
              <a:t>The value of education</a:t>
            </a:r>
          </a:p>
          <a:p>
            <a:r>
              <a:rPr lang="en-US" sz="2800" dirty="0"/>
              <a:t>Treason and betrayal</a:t>
            </a:r>
          </a:p>
          <a:p>
            <a:r>
              <a:rPr lang="en-US" sz="2800" dirty="0"/>
              <a:t>The relationship between parents and children</a:t>
            </a:r>
          </a:p>
          <a:p>
            <a:r>
              <a:rPr lang="en-US" sz="2800" dirty="0"/>
              <a:t>The role of art and literature</a:t>
            </a:r>
          </a:p>
          <a:p>
            <a:r>
              <a:rPr lang="en-US" sz="2800" dirty="0"/>
              <a:t>Love and romance</a:t>
            </a:r>
          </a:p>
          <a:p>
            <a:r>
              <a:rPr lang="en-US" sz="2800" dirty="0"/>
              <a:t>The consequences of wealth and privilege,    ETC.</a:t>
            </a:r>
          </a:p>
          <a:p>
            <a:endParaRPr lang="en-US" sz="2800" dirty="0"/>
          </a:p>
        </p:txBody>
      </p:sp>
    </p:spTree>
    <p:extLst>
      <p:ext uri="{BB962C8B-B14F-4D97-AF65-F5344CB8AC3E}">
        <p14:creationId xmlns:p14="http://schemas.microsoft.com/office/powerpoint/2010/main" val="25257453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85000"/>
              </a:schemeClr>
            </a:gs>
            <a:gs pos="74000">
              <a:schemeClr val="bg1">
                <a:lumMod val="50000"/>
              </a:schemeClr>
            </a:gs>
            <a:gs pos="83000">
              <a:schemeClr val="tx1">
                <a:lumMod val="50000"/>
                <a:lumOff val="50000"/>
              </a:schemeClr>
            </a:gs>
            <a:gs pos="100000">
              <a:schemeClr val="bg1">
                <a:lumMod val="50000"/>
              </a:schemeClr>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B3C70-24A0-0044-83B4-1091113F2774}"/>
              </a:ext>
            </a:extLst>
          </p:cNvPr>
          <p:cNvSpPr>
            <a:spLocks noGrp="1"/>
          </p:cNvSpPr>
          <p:nvPr>
            <p:ph type="ctrTitle"/>
          </p:nvPr>
        </p:nvSpPr>
        <p:spPr>
          <a:xfrm>
            <a:off x="198783" y="139149"/>
            <a:ext cx="11807687" cy="1530626"/>
          </a:xfrm>
        </p:spPr>
        <p:txBody>
          <a:bodyPr/>
          <a:lstStyle/>
          <a:p>
            <a:r>
              <a:rPr lang="en-US" dirty="0"/>
              <a:t>What </a:t>
            </a:r>
            <a:r>
              <a:rPr lang="en-US" dirty="0">
                <a:solidFill>
                  <a:srgbClr val="FF0000"/>
                </a:solidFill>
              </a:rPr>
              <a:t>materials</a:t>
            </a:r>
            <a:r>
              <a:rPr lang="en-US" dirty="0"/>
              <a:t> may I choose?</a:t>
            </a:r>
          </a:p>
        </p:txBody>
      </p:sp>
      <p:sp>
        <p:nvSpPr>
          <p:cNvPr id="4" name="TextBox 3">
            <a:extLst>
              <a:ext uri="{FF2B5EF4-FFF2-40B4-BE49-F238E27FC236}">
                <a16:creationId xmlns:a16="http://schemas.microsoft.com/office/drawing/2014/main" id="{E9CCA644-A8CC-5C4B-99D2-9E16A81C94FF}"/>
              </a:ext>
            </a:extLst>
          </p:cNvPr>
          <p:cNvSpPr txBox="1"/>
          <p:nvPr/>
        </p:nvSpPr>
        <p:spPr>
          <a:xfrm>
            <a:off x="1607127" y="1761281"/>
            <a:ext cx="8828959" cy="5078313"/>
          </a:xfrm>
          <a:prstGeom prst="rect">
            <a:avLst/>
          </a:prstGeom>
          <a:noFill/>
        </p:spPr>
        <p:txBody>
          <a:bodyPr wrap="square" rtlCol="0">
            <a:spAutoFit/>
          </a:bodyPr>
          <a:lstStyle/>
          <a:p>
            <a:r>
              <a:rPr lang="en-US" sz="3600" dirty="0"/>
              <a:t>Required:  Any </a:t>
            </a:r>
            <a:r>
              <a:rPr lang="en-US" sz="3600" dirty="0">
                <a:solidFill>
                  <a:srgbClr val="FF0000"/>
                </a:solidFill>
              </a:rPr>
              <a:t>two texts </a:t>
            </a:r>
            <a:r>
              <a:rPr lang="en-US" sz="3600" dirty="0"/>
              <a:t>from the syllabus, from Gilgamesh to Pushkin (excluding the text you chose for the short essay).</a:t>
            </a:r>
          </a:p>
          <a:p>
            <a:endParaRPr lang="en-US" sz="3600" dirty="0"/>
          </a:p>
          <a:p>
            <a:r>
              <a:rPr lang="en-US" sz="3600" dirty="0"/>
              <a:t>Optional:  Any additional materials, either from the WordPress site or from your own knowledge, that enhance your project. You may include the text from your essay as an additional material but not a primary text.</a:t>
            </a:r>
          </a:p>
        </p:txBody>
      </p:sp>
    </p:spTree>
    <p:extLst>
      <p:ext uri="{BB962C8B-B14F-4D97-AF65-F5344CB8AC3E}">
        <p14:creationId xmlns:p14="http://schemas.microsoft.com/office/powerpoint/2010/main" val="1003734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edge">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edge">
                                      <p:cBhvr>
                                        <p:cTn id="12"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85000"/>
              </a:schemeClr>
            </a:gs>
            <a:gs pos="74000">
              <a:schemeClr val="bg1">
                <a:lumMod val="50000"/>
              </a:schemeClr>
            </a:gs>
            <a:gs pos="83000">
              <a:schemeClr val="tx1">
                <a:lumMod val="50000"/>
                <a:lumOff val="50000"/>
              </a:schemeClr>
            </a:gs>
            <a:gs pos="100000">
              <a:schemeClr val="bg1">
                <a:lumMod val="50000"/>
              </a:schemeClr>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B3C70-24A0-0044-83B4-1091113F2774}"/>
              </a:ext>
            </a:extLst>
          </p:cNvPr>
          <p:cNvSpPr>
            <a:spLocks noGrp="1"/>
          </p:cNvSpPr>
          <p:nvPr>
            <p:ph type="ctrTitle"/>
          </p:nvPr>
        </p:nvSpPr>
        <p:spPr>
          <a:xfrm>
            <a:off x="198783" y="139149"/>
            <a:ext cx="11807687" cy="1530626"/>
          </a:xfrm>
        </p:spPr>
        <p:txBody>
          <a:bodyPr>
            <a:normAutofit fontScale="90000"/>
          </a:bodyPr>
          <a:lstStyle/>
          <a:p>
            <a:r>
              <a:rPr lang="en-US" dirty="0"/>
              <a:t>What do you mean by </a:t>
            </a:r>
            <a:r>
              <a:rPr lang="en-US" dirty="0">
                <a:solidFill>
                  <a:srgbClr val="FF0000"/>
                </a:solidFill>
              </a:rPr>
              <a:t>context and observations</a:t>
            </a:r>
            <a:r>
              <a:rPr lang="en-US" dirty="0"/>
              <a:t>?</a:t>
            </a:r>
          </a:p>
        </p:txBody>
      </p:sp>
      <p:sp>
        <p:nvSpPr>
          <p:cNvPr id="4" name="TextBox 3">
            <a:extLst>
              <a:ext uri="{FF2B5EF4-FFF2-40B4-BE49-F238E27FC236}">
                <a16:creationId xmlns:a16="http://schemas.microsoft.com/office/drawing/2014/main" id="{E9CCA644-A8CC-5C4B-99D2-9E16A81C94FF}"/>
              </a:ext>
            </a:extLst>
          </p:cNvPr>
          <p:cNvSpPr txBox="1"/>
          <p:nvPr/>
        </p:nvSpPr>
        <p:spPr>
          <a:xfrm>
            <a:off x="1524001" y="2022764"/>
            <a:ext cx="8912086" cy="4524315"/>
          </a:xfrm>
          <a:prstGeom prst="rect">
            <a:avLst/>
          </a:prstGeom>
          <a:noFill/>
        </p:spPr>
        <p:txBody>
          <a:bodyPr wrap="square" rtlCol="0">
            <a:spAutoFit/>
          </a:bodyPr>
          <a:lstStyle/>
          <a:p>
            <a:r>
              <a:rPr lang="en-US" sz="3600" dirty="0"/>
              <a:t>Think about what perspective you are taking on the works, in what </a:t>
            </a:r>
            <a:r>
              <a:rPr lang="en-US" sz="3600" dirty="0">
                <a:solidFill>
                  <a:srgbClr val="FF0000"/>
                </a:solidFill>
              </a:rPr>
              <a:t>context</a:t>
            </a:r>
            <a:r>
              <a:rPr lang="en-US" sz="3600" dirty="0"/>
              <a:t> you are placing them, especially whether you are viewing them in their original settings or exploring what they mean for you in 2025.</a:t>
            </a:r>
          </a:p>
          <a:p>
            <a:endParaRPr lang="en-US" sz="3600" dirty="0"/>
          </a:p>
          <a:p>
            <a:r>
              <a:rPr lang="en-US" sz="3600" dirty="0"/>
              <a:t>Be sure to mention a few concrete </a:t>
            </a:r>
            <a:r>
              <a:rPr lang="en-US" sz="3600" dirty="0">
                <a:solidFill>
                  <a:srgbClr val="FF0000"/>
                </a:solidFill>
              </a:rPr>
              <a:t>details</a:t>
            </a:r>
            <a:r>
              <a:rPr lang="en-US" sz="3600" dirty="0"/>
              <a:t> from each text which you plan to consider.</a:t>
            </a:r>
          </a:p>
        </p:txBody>
      </p:sp>
    </p:spTree>
    <p:extLst>
      <p:ext uri="{BB962C8B-B14F-4D97-AF65-F5344CB8AC3E}">
        <p14:creationId xmlns:p14="http://schemas.microsoft.com/office/powerpoint/2010/main" val="3925602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circle(in)">
                                      <p:cBhvr>
                                        <p:cTn id="12"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85000"/>
              </a:schemeClr>
            </a:gs>
            <a:gs pos="74000">
              <a:schemeClr val="bg1">
                <a:lumMod val="50000"/>
              </a:schemeClr>
            </a:gs>
            <a:gs pos="83000">
              <a:schemeClr val="tx1">
                <a:lumMod val="50000"/>
                <a:lumOff val="50000"/>
              </a:schemeClr>
            </a:gs>
            <a:gs pos="100000">
              <a:schemeClr val="bg1">
                <a:lumMod val="50000"/>
              </a:schemeClr>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B3C70-24A0-0044-83B4-1091113F2774}"/>
              </a:ext>
            </a:extLst>
          </p:cNvPr>
          <p:cNvSpPr>
            <a:spLocks noGrp="1"/>
          </p:cNvSpPr>
          <p:nvPr>
            <p:ph type="ctrTitle"/>
          </p:nvPr>
        </p:nvSpPr>
        <p:spPr>
          <a:xfrm>
            <a:off x="198783" y="139149"/>
            <a:ext cx="11807687" cy="1329433"/>
          </a:xfrm>
        </p:spPr>
        <p:txBody>
          <a:bodyPr/>
          <a:lstStyle/>
          <a:p>
            <a:r>
              <a:rPr lang="en-US" dirty="0"/>
              <a:t>What is a good </a:t>
            </a:r>
            <a:r>
              <a:rPr lang="en-US" dirty="0">
                <a:solidFill>
                  <a:srgbClr val="FF0000"/>
                </a:solidFill>
              </a:rPr>
              <a:t>research question</a:t>
            </a:r>
            <a:r>
              <a:rPr lang="en-US" dirty="0"/>
              <a:t>?</a:t>
            </a:r>
            <a:r>
              <a:rPr lang="en-US" dirty="0">
                <a:solidFill>
                  <a:srgbClr val="FF0000"/>
                </a:solidFill>
              </a:rPr>
              <a:t>*</a:t>
            </a:r>
          </a:p>
        </p:txBody>
      </p:sp>
      <p:sp>
        <p:nvSpPr>
          <p:cNvPr id="4" name="TextBox 3">
            <a:extLst>
              <a:ext uri="{FF2B5EF4-FFF2-40B4-BE49-F238E27FC236}">
                <a16:creationId xmlns:a16="http://schemas.microsoft.com/office/drawing/2014/main" id="{E9CCA644-A8CC-5C4B-99D2-9E16A81C94FF}"/>
              </a:ext>
            </a:extLst>
          </p:cNvPr>
          <p:cNvSpPr txBox="1"/>
          <p:nvPr/>
        </p:nvSpPr>
        <p:spPr>
          <a:xfrm>
            <a:off x="692728" y="1669776"/>
            <a:ext cx="10529454" cy="5632311"/>
          </a:xfrm>
          <a:prstGeom prst="rect">
            <a:avLst/>
          </a:prstGeom>
          <a:noFill/>
        </p:spPr>
        <p:txBody>
          <a:bodyPr wrap="square" rtlCol="0">
            <a:spAutoFit/>
          </a:bodyPr>
          <a:lstStyle/>
          <a:p>
            <a:r>
              <a:rPr lang="en-US" sz="3600" dirty="0"/>
              <a:t>It should be </a:t>
            </a:r>
            <a:r>
              <a:rPr lang="en-US" sz="3600" dirty="0">
                <a:solidFill>
                  <a:srgbClr val="FF0000"/>
                </a:solidFill>
              </a:rPr>
              <a:t>controversial</a:t>
            </a:r>
            <a:r>
              <a:rPr lang="en-US" sz="3600" dirty="0"/>
              <a:t> – which means?</a:t>
            </a:r>
          </a:p>
          <a:p>
            <a:endParaRPr lang="en-US" sz="3600" dirty="0"/>
          </a:p>
          <a:p>
            <a:r>
              <a:rPr lang="en-US" sz="3600" dirty="0"/>
              <a:t>Intelligent people might have different opinions about the topic. You should do more than state the obvious, summarize the text, or simply repeat historical facts. A “controversial” project has a number of potentially valid perspectives, which are debatable. It is up to you to make the case, based on evidence and logic, for your point of view.</a:t>
            </a:r>
          </a:p>
          <a:p>
            <a:endParaRPr lang="en-US" sz="3600" dirty="0"/>
          </a:p>
        </p:txBody>
      </p:sp>
    </p:spTree>
    <p:extLst>
      <p:ext uri="{BB962C8B-B14F-4D97-AF65-F5344CB8AC3E}">
        <p14:creationId xmlns:p14="http://schemas.microsoft.com/office/powerpoint/2010/main" val="467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heel(1)">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heel(1)">
                                      <p:cBhvr>
                                        <p:cTn id="12"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85000"/>
              </a:schemeClr>
            </a:gs>
            <a:gs pos="74000">
              <a:schemeClr val="bg1">
                <a:lumMod val="50000"/>
              </a:schemeClr>
            </a:gs>
            <a:gs pos="83000">
              <a:schemeClr val="tx1">
                <a:lumMod val="50000"/>
                <a:lumOff val="50000"/>
              </a:schemeClr>
            </a:gs>
            <a:gs pos="100000">
              <a:schemeClr val="bg1">
                <a:lumMod val="50000"/>
              </a:schemeClr>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B3C70-24A0-0044-83B4-1091113F2774}"/>
              </a:ext>
            </a:extLst>
          </p:cNvPr>
          <p:cNvSpPr>
            <a:spLocks noGrp="1"/>
          </p:cNvSpPr>
          <p:nvPr>
            <p:ph type="ctrTitle"/>
          </p:nvPr>
        </p:nvSpPr>
        <p:spPr>
          <a:xfrm>
            <a:off x="843396" y="2457450"/>
            <a:ext cx="5410200" cy="3124200"/>
          </a:xfrm>
        </p:spPr>
        <p:txBody>
          <a:bodyPr>
            <a:normAutofit fontScale="90000"/>
          </a:bodyPr>
          <a:lstStyle/>
          <a:p>
            <a:r>
              <a:rPr lang="en-US" dirty="0"/>
              <a:t>If you can answer your question with yes/no it is probably not controversial.</a:t>
            </a:r>
          </a:p>
        </p:txBody>
      </p:sp>
      <p:pic>
        <p:nvPicPr>
          <p:cNvPr id="5" name="Picture 4">
            <a:extLst>
              <a:ext uri="{FF2B5EF4-FFF2-40B4-BE49-F238E27FC236}">
                <a16:creationId xmlns:a16="http://schemas.microsoft.com/office/drawing/2014/main" id="{7FEEC3E2-5843-1246-9831-5AABAF637C32}"/>
              </a:ext>
            </a:extLst>
          </p:cNvPr>
          <p:cNvPicPr>
            <a:picLocks noChangeAspect="1"/>
          </p:cNvPicPr>
          <p:nvPr/>
        </p:nvPicPr>
        <p:blipFill>
          <a:blip r:embed="rId2"/>
          <a:stretch>
            <a:fillRect/>
          </a:stretch>
        </p:blipFill>
        <p:spPr>
          <a:xfrm>
            <a:off x="6629400" y="803865"/>
            <a:ext cx="5181600" cy="5752051"/>
          </a:xfrm>
          <a:prstGeom prst="rect">
            <a:avLst/>
          </a:prstGeom>
        </p:spPr>
      </p:pic>
    </p:spTree>
    <p:extLst>
      <p:ext uri="{BB962C8B-B14F-4D97-AF65-F5344CB8AC3E}">
        <p14:creationId xmlns:p14="http://schemas.microsoft.com/office/powerpoint/2010/main" val="23582580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85000"/>
              </a:schemeClr>
            </a:gs>
            <a:gs pos="74000">
              <a:schemeClr val="bg1">
                <a:lumMod val="50000"/>
              </a:schemeClr>
            </a:gs>
            <a:gs pos="83000">
              <a:schemeClr val="tx1">
                <a:lumMod val="50000"/>
                <a:lumOff val="50000"/>
              </a:schemeClr>
            </a:gs>
            <a:gs pos="100000">
              <a:schemeClr val="bg1">
                <a:lumMod val="50000"/>
              </a:schemeClr>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B3C70-24A0-0044-83B4-1091113F2774}"/>
              </a:ext>
            </a:extLst>
          </p:cNvPr>
          <p:cNvSpPr>
            <a:spLocks noGrp="1"/>
          </p:cNvSpPr>
          <p:nvPr>
            <p:ph type="ctrTitle"/>
          </p:nvPr>
        </p:nvSpPr>
        <p:spPr>
          <a:xfrm>
            <a:off x="198783" y="139149"/>
            <a:ext cx="11807687" cy="1530626"/>
          </a:xfrm>
        </p:spPr>
        <p:txBody>
          <a:bodyPr/>
          <a:lstStyle/>
          <a:p>
            <a:r>
              <a:rPr lang="en-US" dirty="0"/>
              <a:t>How do I give my project </a:t>
            </a:r>
            <a:r>
              <a:rPr lang="en-US" dirty="0">
                <a:solidFill>
                  <a:srgbClr val="FF0000"/>
                </a:solidFill>
              </a:rPr>
              <a:t>importance</a:t>
            </a:r>
            <a:r>
              <a:rPr lang="en-US" dirty="0"/>
              <a:t>?</a:t>
            </a:r>
          </a:p>
        </p:txBody>
      </p:sp>
      <p:sp>
        <p:nvSpPr>
          <p:cNvPr id="4" name="TextBox 3">
            <a:extLst>
              <a:ext uri="{FF2B5EF4-FFF2-40B4-BE49-F238E27FC236}">
                <a16:creationId xmlns:a16="http://schemas.microsoft.com/office/drawing/2014/main" id="{E9CCA644-A8CC-5C4B-99D2-9E16A81C94FF}"/>
              </a:ext>
            </a:extLst>
          </p:cNvPr>
          <p:cNvSpPr txBox="1"/>
          <p:nvPr/>
        </p:nvSpPr>
        <p:spPr>
          <a:xfrm>
            <a:off x="2050473" y="2022764"/>
            <a:ext cx="8385613" cy="3785652"/>
          </a:xfrm>
          <a:prstGeom prst="rect">
            <a:avLst/>
          </a:prstGeom>
          <a:noFill/>
        </p:spPr>
        <p:txBody>
          <a:bodyPr wrap="square" rtlCol="0">
            <a:spAutoFit/>
          </a:bodyPr>
          <a:lstStyle/>
          <a:p>
            <a:pPr marL="571500" indent="-571500">
              <a:buFont typeface="Wingdings" pitchFamily="2" charset="2"/>
              <a:buChar char="v"/>
            </a:pPr>
            <a:r>
              <a:rPr lang="en-US" sz="3600" dirty="0"/>
              <a:t>Answer your own controversial research question.</a:t>
            </a:r>
          </a:p>
          <a:p>
            <a:pPr marL="571500" indent="-571500">
              <a:buFont typeface="Wingdings" pitchFamily="2" charset="2"/>
              <a:buChar char="v"/>
            </a:pPr>
            <a:r>
              <a:rPr lang="en-US" sz="3600" dirty="0"/>
              <a:t>Offer a rationale for your answer.</a:t>
            </a:r>
          </a:p>
          <a:p>
            <a:pPr marL="571500" indent="-571500">
              <a:buFont typeface="Wingdings" pitchFamily="2" charset="2"/>
              <a:buChar char="v"/>
            </a:pPr>
            <a:r>
              <a:rPr lang="en-US" sz="3600" dirty="0"/>
              <a:t>Tell your viewer why your work matters. </a:t>
            </a:r>
          </a:p>
          <a:p>
            <a:endParaRPr lang="en-US" sz="3600" dirty="0"/>
          </a:p>
          <a:p>
            <a:pPr algn="ctr"/>
            <a:r>
              <a:rPr lang="en-US" sz="6000" dirty="0">
                <a:solidFill>
                  <a:srgbClr val="FF0000"/>
                </a:solidFill>
              </a:rPr>
              <a:t>SO WHAT? *</a:t>
            </a:r>
          </a:p>
        </p:txBody>
      </p:sp>
    </p:spTree>
    <p:extLst>
      <p:ext uri="{BB962C8B-B14F-4D97-AF65-F5344CB8AC3E}">
        <p14:creationId xmlns:p14="http://schemas.microsoft.com/office/powerpoint/2010/main" val="405612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circle(in)">
                                      <p:cBhvr>
                                        <p:cTn id="22"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85000"/>
              </a:schemeClr>
            </a:gs>
            <a:gs pos="74000">
              <a:schemeClr val="bg1">
                <a:lumMod val="50000"/>
              </a:schemeClr>
            </a:gs>
            <a:gs pos="83000">
              <a:schemeClr val="tx1">
                <a:lumMod val="50000"/>
                <a:lumOff val="50000"/>
              </a:schemeClr>
            </a:gs>
            <a:gs pos="100000">
              <a:schemeClr val="bg1">
                <a:lumMod val="50000"/>
              </a:schemeClr>
            </a:gs>
          </a:gsLst>
          <a:lin ang="2700000" scaled="1"/>
        </a:gradFill>
        <a:effectLst/>
      </p:bgPr>
    </p:bg>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EA59ECE-2DA6-5341-B88D-F395AE9198F9}"/>
              </a:ext>
            </a:extLst>
          </p:cNvPr>
          <p:cNvSpPr>
            <a:spLocks noGrp="1"/>
          </p:cNvSpPr>
          <p:nvPr>
            <p:ph type="subTitle" idx="1"/>
          </p:nvPr>
        </p:nvSpPr>
        <p:spPr>
          <a:xfrm>
            <a:off x="1562100" y="4057650"/>
            <a:ext cx="9658350" cy="1847850"/>
          </a:xfrm>
        </p:spPr>
        <p:txBody>
          <a:bodyPr>
            <a:noAutofit/>
          </a:bodyPr>
          <a:lstStyle/>
          <a:p>
            <a:r>
              <a:rPr lang="en-US" sz="3600" dirty="0"/>
              <a:t>My TA will do one of 2 things:</a:t>
            </a:r>
          </a:p>
          <a:p>
            <a:r>
              <a:rPr lang="en-US" sz="3600" dirty="0"/>
              <a:t>1. Approve it and make suggestions.</a:t>
            </a:r>
          </a:p>
          <a:p>
            <a:r>
              <a:rPr lang="en-US" sz="3600" dirty="0"/>
              <a:t>2. Recommend changes before approving it.</a:t>
            </a:r>
          </a:p>
          <a:p>
            <a:endParaRPr lang="en-US" sz="3600" dirty="0"/>
          </a:p>
        </p:txBody>
      </p:sp>
      <p:sp>
        <p:nvSpPr>
          <p:cNvPr id="3" name="Title 2">
            <a:extLst>
              <a:ext uri="{FF2B5EF4-FFF2-40B4-BE49-F238E27FC236}">
                <a16:creationId xmlns:a16="http://schemas.microsoft.com/office/drawing/2014/main" id="{D13EBCCA-BF0C-F449-A163-37FCC6B46843}"/>
              </a:ext>
            </a:extLst>
          </p:cNvPr>
          <p:cNvSpPr>
            <a:spLocks noGrp="1"/>
          </p:cNvSpPr>
          <p:nvPr>
            <p:ph type="ctrTitle"/>
          </p:nvPr>
        </p:nvSpPr>
        <p:spPr>
          <a:xfrm>
            <a:off x="533400" y="935914"/>
            <a:ext cx="9842351" cy="2131135"/>
          </a:xfrm>
        </p:spPr>
        <p:txBody>
          <a:bodyPr>
            <a:normAutofit/>
          </a:bodyPr>
          <a:lstStyle/>
          <a:p>
            <a:pPr algn="l"/>
            <a:r>
              <a:rPr lang="en-US" b="1" dirty="0"/>
              <a:t>What do I do next?</a:t>
            </a:r>
            <a:br>
              <a:rPr lang="en-US" b="1" dirty="0"/>
            </a:br>
            <a:r>
              <a:rPr lang="en-US" sz="3200" b="1" dirty="0">
                <a:solidFill>
                  <a:schemeClr val="tx2"/>
                </a:solidFill>
              </a:rPr>
              <a:t>Submit the prospectus to my TA</a:t>
            </a:r>
            <a:br>
              <a:rPr lang="en-US" sz="3200" b="1" dirty="0">
                <a:solidFill>
                  <a:schemeClr val="tx2"/>
                </a:solidFill>
              </a:rPr>
            </a:br>
            <a:r>
              <a:rPr lang="en-US" sz="3200" b="1" dirty="0">
                <a:solidFill>
                  <a:schemeClr val="tx2"/>
                </a:solidFill>
              </a:rPr>
              <a:t>for scoring and comment</a:t>
            </a:r>
          </a:p>
        </p:txBody>
      </p:sp>
      <p:pic>
        <p:nvPicPr>
          <p:cNvPr id="5" name="Picture 4">
            <a:extLst>
              <a:ext uri="{FF2B5EF4-FFF2-40B4-BE49-F238E27FC236}">
                <a16:creationId xmlns:a16="http://schemas.microsoft.com/office/drawing/2014/main" id="{2069D8B3-3D36-F844-A465-76D5091C01F8}"/>
              </a:ext>
            </a:extLst>
          </p:cNvPr>
          <p:cNvPicPr>
            <a:picLocks noChangeAspect="1"/>
          </p:cNvPicPr>
          <p:nvPr/>
        </p:nvPicPr>
        <p:blipFill>
          <a:blip r:embed="rId2"/>
          <a:stretch>
            <a:fillRect/>
          </a:stretch>
        </p:blipFill>
        <p:spPr>
          <a:xfrm>
            <a:off x="7494006" y="246166"/>
            <a:ext cx="2881745" cy="3337717"/>
          </a:xfrm>
          <a:prstGeom prst="rect">
            <a:avLst/>
          </a:prstGeom>
        </p:spPr>
      </p:pic>
    </p:spTree>
    <p:extLst>
      <p:ext uri="{BB962C8B-B14F-4D97-AF65-F5344CB8AC3E}">
        <p14:creationId xmlns:p14="http://schemas.microsoft.com/office/powerpoint/2010/main" val="16642091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85000"/>
              </a:schemeClr>
            </a:gs>
            <a:gs pos="74000">
              <a:schemeClr val="bg1">
                <a:lumMod val="50000"/>
              </a:schemeClr>
            </a:gs>
            <a:gs pos="83000">
              <a:schemeClr val="tx1">
                <a:lumMod val="50000"/>
                <a:lumOff val="50000"/>
              </a:schemeClr>
            </a:gs>
            <a:gs pos="100000">
              <a:schemeClr val="bg1">
                <a:lumMod val="50000"/>
              </a:schemeClr>
            </a:gs>
          </a:gsLst>
          <a:lin ang="2700000" scaled="1"/>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A6606B-2925-6182-4FE4-30DFEED91948}"/>
              </a:ext>
            </a:extLst>
          </p:cNvPr>
          <p:cNvSpPr txBox="1"/>
          <p:nvPr/>
        </p:nvSpPr>
        <p:spPr>
          <a:xfrm>
            <a:off x="2511382" y="965915"/>
            <a:ext cx="6971780" cy="1569660"/>
          </a:xfrm>
          <a:prstGeom prst="rect">
            <a:avLst/>
          </a:prstGeom>
          <a:noFill/>
        </p:spPr>
        <p:txBody>
          <a:bodyPr wrap="none" rtlCol="0">
            <a:spAutoFit/>
          </a:bodyPr>
          <a:lstStyle/>
          <a:p>
            <a:r>
              <a:rPr lang="en-US" sz="4800" dirty="0">
                <a:solidFill>
                  <a:srgbClr val="FF0000"/>
                </a:solidFill>
              </a:rPr>
              <a:t>Sorry – No TikTok please –</a:t>
            </a:r>
          </a:p>
          <a:p>
            <a:r>
              <a:rPr lang="en-US" sz="4800" dirty="0">
                <a:solidFill>
                  <a:srgbClr val="FF0000"/>
                </a:solidFill>
              </a:rPr>
              <a:t>UT does not permit its use!</a:t>
            </a:r>
          </a:p>
        </p:txBody>
      </p:sp>
      <p:pic>
        <p:nvPicPr>
          <p:cNvPr id="3" name="TikTok Cat">
            <a:hlinkClick r:id="" action="ppaction://media"/>
            <a:extLst>
              <a:ext uri="{FF2B5EF4-FFF2-40B4-BE49-F238E27FC236}">
                <a16:creationId xmlns:a16="http://schemas.microsoft.com/office/drawing/2014/main" id="{BB879563-CFBD-F629-6E8B-4FBBF79A998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9600" y="0"/>
            <a:ext cx="10972800" cy="6858000"/>
          </a:xfrm>
          <a:prstGeom prst="rect">
            <a:avLst/>
          </a:prstGeom>
        </p:spPr>
      </p:pic>
    </p:spTree>
    <p:extLst>
      <p:ext uri="{BB962C8B-B14F-4D97-AF65-F5344CB8AC3E}">
        <p14:creationId xmlns:p14="http://schemas.microsoft.com/office/powerpoint/2010/main" val="991587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85000"/>
              </a:schemeClr>
            </a:gs>
            <a:gs pos="74000">
              <a:schemeClr val="bg1">
                <a:lumMod val="50000"/>
              </a:schemeClr>
            </a:gs>
            <a:gs pos="83000">
              <a:schemeClr val="tx1">
                <a:lumMod val="50000"/>
                <a:lumOff val="50000"/>
              </a:schemeClr>
            </a:gs>
            <a:gs pos="100000">
              <a:schemeClr val="bg1">
                <a:lumMod val="50000"/>
              </a:schemeClr>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B3C70-24A0-0044-83B4-1091113F2774}"/>
              </a:ext>
            </a:extLst>
          </p:cNvPr>
          <p:cNvSpPr>
            <a:spLocks noGrp="1"/>
          </p:cNvSpPr>
          <p:nvPr>
            <p:ph type="ctrTitle"/>
          </p:nvPr>
        </p:nvSpPr>
        <p:spPr>
          <a:xfrm>
            <a:off x="198783" y="139149"/>
            <a:ext cx="11807687" cy="1530626"/>
          </a:xfrm>
        </p:spPr>
        <p:txBody>
          <a:bodyPr/>
          <a:lstStyle/>
          <a:p>
            <a:r>
              <a:rPr lang="en-US" dirty="0"/>
              <a:t>For the video, what do you expect?</a:t>
            </a:r>
          </a:p>
        </p:txBody>
      </p:sp>
      <p:sp>
        <p:nvSpPr>
          <p:cNvPr id="4" name="TextBox 3">
            <a:extLst>
              <a:ext uri="{FF2B5EF4-FFF2-40B4-BE49-F238E27FC236}">
                <a16:creationId xmlns:a16="http://schemas.microsoft.com/office/drawing/2014/main" id="{E9CCA644-A8CC-5C4B-99D2-9E16A81C94FF}"/>
              </a:ext>
            </a:extLst>
          </p:cNvPr>
          <p:cNvSpPr txBox="1"/>
          <p:nvPr/>
        </p:nvSpPr>
        <p:spPr>
          <a:xfrm>
            <a:off x="1569745" y="1736790"/>
            <a:ext cx="9065762" cy="5632311"/>
          </a:xfrm>
          <a:prstGeom prst="rect">
            <a:avLst/>
          </a:prstGeom>
          <a:noFill/>
        </p:spPr>
        <p:txBody>
          <a:bodyPr wrap="square" rtlCol="0">
            <a:spAutoFit/>
          </a:bodyPr>
          <a:lstStyle/>
          <a:p>
            <a:pPr marL="571500" indent="-571500">
              <a:buFont typeface="Wingdings" pitchFamily="2" charset="2"/>
              <a:buChar char="v"/>
            </a:pPr>
            <a:r>
              <a:rPr lang="en-US" sz="3600" dirty="0"/>
              <a:t>This project is typical of short videos people make as part of many applications and in many professions. </a:t>
            </a:r>
          </a:p>
          <a:p>
            <a:pPr marL="571500" indent="-571500">
              <a:buFont typeface="Wingdings" pitchFamily="2" charset="2"/>
              <a:buChar char="v"/>
            </a:pPr>
            <a:r>
              <a:rPr lang="en-US" sz="3600" dirty="0"/>
              <a:t>6-8 minutes of my voice with or without additional A/V materials</a:t>
            </a:r>
          </a:p>
          <a:p>
            <a:pPr marL="571500" indent="-571500">
              <a:buFont typeface="Wingdings" pitchFamily="2" charset="2"/>
              <a:buChar char="v"/>
            </a:pPr>
            <a:r>
              <a:rPr lang="en-US" sz="3600" dirty="0"/>
              <a:t>I may appear on screen as little/much as I like.</a:t>
            </a:r>
          </a:p>
          <a:p>
            <a:pPr marL="571500" indent="-571500">
              <a:buFont typeface="Wingdings" pitchFamily="2" charset="2"/>
              <a:buChar char="v"/>
            </a:pPr>
            <a:r>
              <a:rPr lang="en-US" sz="3600" dirty="0"/>
              <a:t>I will share a link to the file on Canvas.</a:t>
            </a:r>
          </a:p>
          <a:p>
            <a:endParaRPr lang="en-US" sz="3600" dirty="0"/>
          </a:p>
          <a:p>
            <a:pPr marL="571500" indent="-571500">
              <a:buFont typeface="Wingdings" pitchFamily="2" charset="2"/>
              <a:buChar char="v"/>
            </a:pPr>
            <a:endParaRPr lang="en-US" sz="3600" dirty="0"/>
          </a:p>
        </p:txBody>
      </p:sp>
    </p:spTree>
    <p:extLst>
      <p:ext uri="{BB962C8B-B14F-4D97-AF65-F5344CB8AC3E}">
        <p14:creationId xmlns:p14="http://schemas.microsoft.com/office/powerpoint/2010/main" val="258467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dissolv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1">
                <a:lumMod val="85000"/>
              </a:schemeClr>
            </a:gs>
            <a:gs pos="74000">
              <a:schemeClr val="bg1">
                <a:lumMod val="50000"/>
              </a:schemeClr>
            </a:gs>
            <a:gs pos="83000">
              <a:schemeClr val="tx1">
                <a:lumMod val="50000"/>
                <a:lumOff val="50000"/>
              </a:schemeClr>
            </a:gs>
            <a:gs pos="100000">
              <a:schemeClr val="bg1">
                <a:lumMod val="50000"/>
              </a:schemeClr>
            </a:gs>
          </a:gsLst>
          <a:lin ang="2700000" scaled="1"/>
        </a:gradFill>
        <a:effectLst/>
      </p:bgPr>
    </p:bg>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EA59ECE-2DA6-5341-B88D-F395AE9198F9}"/>
              </a:ext>
            </a:extLst>
          </p:cNvPr>
          <p:cNvSpPr>
            <a:spLocks noGrp="1"/>
          </p:cNvSpPr>
          <p:nvPr>
            <p:ph type="subTitle" idx="1"/>
          </p:nvPr>
        </p:nvSpPr>
        <p:spPr>
          <a:xfrm>
            <a:off x="143435" y="2209658"/>
            <a:ext cx="8017663" cy="2944906"/>
          </a:xfrm>
        </p:spPr>
        <p:txBody>
          <a:bodyPr/>
          <a:lstStyle/>
          <a:p>
            <a:r>
              <a:rPr lang="en-US" sz="3600" dirty="0"/>
              <a:t>From our syllabus</a:t>
            </a:r>
          </a:p>
        </p:txBody>
      </p:sp>
      <p:sp>
        <p:nvSpPr>
          <p:cNvPr id="3" name="Title 2">
            <a:extLst>
              <a:ext uri="{FF2B5EF4-FFF2-40B4-BE49-F238E27FC236}">
                <a16:creationId xmlns:a16="http://schemas.microsoft.com/office/drawing/2014/main" id="{D13EBCCA-BF0C-F449-A163-37FCC6B46843}"/>
              </a:ext>
            </a:extLst>
          </p:cNvPr>
          <p:cNvSpPr>
            <a:spLocks noGrp="1"/>
          </p:cNvSpPr>
          <p:nvPr>
            <p:ph type="ctrTitle"/>
          </p:nvPr>
        </p:nvSpPr>
        <p:spPr>
          <a:xfrm>
            <a:off x="365419" y="400481"/>
            <a:ext cx="7480724" cy="1764933"/>
          </a:xfrm>
        </p:spPr>
        <p:txBody>
          <a:bodyPr>
            <a:normAutofit/>
          </a:bodyPr>
          <a:lstStyle/>
          <a:p>
            <a:r>
              <a:rPr lang="en-US" b="1" dirty="0"/>
              <a:t>But first an important message…</a:t>
            </a:r>
          </a:p>
        </p:txBody>
      </p:sp>
      <p:pic>
        <p:nvPicPr>
          <p:cNvPr id="8" name="Picture 7" descr="A close-up of a text&#10;&#10;AI-generated content may be incorrect.">
            <a:extLst>
              <a:ext uri="{FF2B5EF4-FFF2-40B4-BE49-F238E27FC236}">
                <a16:creationId xmlns:a16="http://schemas.microsoft.com/office/drawing/2014/main" id="{554BDF15-91A3-CFD4-F205-518CB0116FE5}"/>
              </a:ext>
            </a:extLst>
          </p:cNvPr>
          <p:cNvPicPr>
            <a:picLocks noChangeAspect="1"/>
          </p:cNvPicPr>
          <p:nvPr/>
        </p:nvPicPr>
        <p:blipFill>
          <a:blip r:embed="rId4"/>
          <a:stretch>
            <a:fillRect/>
          </a:stretch>
        </p:blipFill>
        <p:spPr>
          <a:xfrm>
            <a:off x="0" y="2817630"/>
            <a:ext cx="12202871" cy="3671660"/>
          </a:xfrm>
          <a:prstGeom prst="rect">
            <a:avLst/>
          </a:prstGeom>
        </p:spPr>
      </p:pic>
      <p:pic>
        <p:nvPicPr>
          <p:cNvPr id="12" name="AI Cat">
            <a:hlinkClick r:id="" action="ppaction://media"/>
            <a:extLst>
              <a:ext uri="{FF2B5EF4-FFF2-40B4-BE49-F238E27FC236}">
                <a16:creationId xmlns:a16="http://schemas.microsoft.com/office/drawing/2014/main" id="{BC54F048-F019-21AB-F0FD-0B8F6FA0C8E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40531" y="0"/>
            <a:ext cx="10972800" cy="6858000"/>
          </a:xfrm>
          <a:prstGeom prst="rect">
            <a:avLst/>
          </a:prstGeom>
        </p:spPr>
      </p:pic>
    </p:spTree>
    <p:extLst>
      <p:ext uri="{BB962C8B-B14F-4D97-AF65-F5344CB8AC3E}">
        <p14:creationId xmlns:p14="http://schemas.microsoft.com/office/powerpoint/2010/main" val="195271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2"/>
                </p:tgtEl>
              </p:cMediaNode>
            </p:video>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85000"/>
              </a:schemeClr>
            </a:gs>
            <a:gs pos="74000">
              <a:schemeClr val="bg1">
                <a:lumMod val="50000"/>
              </a:schemeClr>
            </a:gs>
            <a:gs pos="83000">
              <a:schemeClr val="tx1">
                <a:lumMod val="50000"/>
                <a:lumOff val="50000"/>
              </a:schemeClr>
            </a:gs>
            <a:gs pos="100000">
              <a:schemeClr val="bg1">
                <a:lumMod val="50000"/>
              </a:schemeClr>
            </a:gs>
          </a:gsLst>
          <a:lin ang="2700000" scaled="1"/>
        </a:gradFill>
        <a:effectLst/>
      </p:bgPr>
    </p:bg>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EA59ECE-2DA6-5341-B88D-F395AE9198F9}"/>
              </a:ext>
            </a:extLst>
          </p:cNvPr>
          <p:cNvSpPr>
            <a:spLocks noGrp="1"/>
          </p:cNvSpPr>
          <p:nvPr>
            <p:ph type="subTitle" idx="1"/>
          </p:nvPr>
        </p:nvSpPr>
        <p:spPr>
          <a:xfrm>
            <a:off x="1742663" y="3966692"/>
            <a:ext cx="8818013" cy="2279561"/>
          </a:xfrm>
        </p:spPr>
        <p:txBody>
          <a:bodyPr>
            <a:normAutofit lnSpcReduction="10000"/>
          </a:bodyPr>
          <a:lstStyle/>
          <a:p>
            <a:r>
              <a:rPr lang="en-US" sz="2800" dirty="0"/>
              <a:t>I will make a script (not turned in).</a:t>
            </a:r>
          </a:p>
          <a:p>
            <a:r>
              <a:rPr lang="en-US" sz="2800" dirty="0"/>
              <a:t>I will practice the script. </a:t>
            </a:r>
          </a:p>
          <a:p>
            <a:r>
              <a:rPr lang="en-US" sz="2800" dirty="0"/>
              <a:t>I will record myself on Zoom using screen sharing (recommended or equivalent).</a:t>
            </a:r>
          </a:p>
          <a:p>
            <a:r>
              <a:rPr lang="en-US" sz="2800" dirty="0"/>
              <a:t>I may edit the video, but editing is not required.</a:t>
            </a:r>
          </a:p>
        </p:txBody>
      </p:sp>
      <p:sp>
        <p:nvSpPr>
          <p:cNvPr id="3" name="Title 2">
            <a:extLst>
              <a:ext uri="{FF2B5EF4-FFF2-40B4-BE49-F238E27FC236}">
                <a16:creationId xmlns:a16="http://schemas.microsoft.com/office/drawing/2014/main" id="{D13EBCCA-BF0C-F449-A163-37FCC6B46843}"/>
              </a:ext>
            </a:extLst>
          </p:cNvPr>
          <p:cNvSpPr>
            <a:spLocks noGrp="1"/>
          </p:cNvSpPr>
          <p:nvPr>
            <p:ph type="ctrTitle"/>
          </p:nvPr>
        </p:nvSpPr>
        <p:spPr>
          <a:xfrm>
            <a:off x="6274904" y="935915"/>
            <a:ext cx="4100846" cy="1764254"/>
          </a:xfrm>
        </p:spPr>
        <p:txBody>
          <a:bodyPr>
            <a:normAutofit fontScale="90000"/>
          </a:bodyPr>
          <a:lstStyle/>
          <a:p>
            <a:r>
              <a:rPr lang="en-US" b="1" dirty="0"/>
              <a:t>How do I plan for the video?</a:t>
            </a:r>
          </a:p>
        </p:txBody>
      </p:sp>
      <p:pic>
        <p:nvPicPr>
          <p:cNvPr id="5" name="Picture 4">
            <a:extLst>
              <a:ext uri="{FF2B5EF4-FFF2-40B4-BE49-F238E27FC236}">
                <a16:creationId xmlns:a16="http://schemas.microsoft.com/office/drawing/2014/main" id="{998F3A48-F2F9-7345-B624-80F0A6468FFE}"/>
              </a:ext>
            </a:extLst>
          </p:cNvPr>
          <p:cNvPicPr>
            <a:picLocks noChangeAspect="1"/>
          </p:cNvPicPr>
          <p:nvPr/>
        </p:nvPicPr>
        <p:blipFill>
          <a:blip r:embed="rId2"/>
          <a:stretch>
            <a:fillRect/>
          </a:stretch>
        </p:blipFill>
        <p:spPr>
          <a:xfrm>
            <a:off x="1742663" y="190734"/>
            <a:ext cx="3995529" cy="3407176"/>
          </a:xfrm>
          <a:prstGeom prst="rect">
            <a:avLst/>
          </a:prstGeom>
        </p:spPr>
      </p:pic>
    </p:spTree>
    <p:extLst>
      <p:ext uri="{BB962C8B-B14F-4D97-AF65-F5344CB8AC3E}">
        <p14:creationId xmlns:p14="http://schemas.microsoft.com/office/powerpoint/2010/main" val="2425587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85000"/>
              </a:schemeClr>
            </a:gs>
            <a:gs pos="74000">
              <a:schemeClr val="bg1">
                <a:lumMod val="50000"/>
              </a:schemeClr>
            </a:gs>
            <a:gs pos="83000">
              <a:schemeClr val="tx1">
                <a:lumMod val="50000"/>
                <a:lumOff val="50000"/>
              </a:schemeClr>
            </a:gs>
            <a:gs pos="100000">
              <a:schemeClr val="bg1">
                <a:lumMod val="50000"/>
              </a:schemeClr>
            </a:gs>
          </a:gsLst>
          <a:lin ang="2700000" scaled="1"/>
        </a:gradFill>
        <a:effectLst/>
      </p:bgPr>
    </p:bg>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EA59ECE-2DA6-5341-B88D-F395AE9198F9}"/>
              </a:ext>
            </a:extLst>
          </p:cNvPr>
          <p:cNvSpPr>
            <a:spLocks noGrp="1"/>
          </p:cNvSpPr>
          <p:nvPr>
            <p:ph type="subTitle" idx="1"/>
          </p:nvPr>
        </p:nvSpPr>
        <p:spPr>
          <a:xfrm>
            <a:off x="437882" y="2756079"/>
            <a:ext cx="9937869" cy="3400021"/>
          </a:xfrm>
        </p:spPr>
        <p:txBody>
          <a:bodyPr>
            <a:normAutofit/>
          </a:bodyPr>
          <a:lstStyle/>
          <a:p>
            <a:pPr algn="l"/>
            <a:r>
              <a:rPr lang="en-US" sz="2800" dirty="0"/>
              <a:t>• How are the images of women in </a:t>
            </a:r>
            <a:r>
              <a:rPr lang="en-US" sz="2800" i="1" dirty="0"/>
              <a:t>Medea</a:t>
            </a:r>
            <a:r>
              <a:rPr lang="en-US" sz="2800" dirty="0"/>
              <a:t> and </a:t>
            </a:r>
          </a:p>
          <a:p>
            <a:pPr algn="l"/>
            <a:r>
              <a:rPr lang="en-US" sz="2800" i="1" dirty="0"/>
              <a:t>Faust </a:t>
            </a:r>
            <a:r>
              <a:rPr lang="en-US" sz="2800" dirty="0"/>
              <a:t>different?</a:t>
            </a:r>
          </a:p>
          <a:p>
            <a:pPr algn="l"/>
            <a:r>
              <a:rPr lang="en-US" sz="2800" dirty="0"/>
              <a:t>• Are Medea and Gretchen evil characters?</a:t>
            </a:r>
          </a:p>
          <a:p>
            <a:pPr algn="l"/>
            <a:r>
              <a:rPr lang="en-US" sz="2800" dirty="0"/>
              <a:t>• Were women treated unfairly in ancient</a:t>
            </a:r>
          </a:p>
          <a:p>
            <a:pPr algn="l"/>
            <a:r>
              <a:rPr lang="en-US" sz="2800" dirty="0"/>
              <a:t>Greece and 19</a:t>
            </a:r>
            <a:r>
              <a:rPr lang="en-US" sz="2800" baseline="30000" dirty="0"/>
              <a:t>th</a:t>
            </a:r>
            <a:r>
              <a:rPr lang="en-US" sz="2800" dirty="0"/>
              <a:t>-century Germany?</a:t>
            </a:r>
          </a:p>
          <a:p>
            <a:endParaRPr lang="en-US" sz="2800" dirty="0"/>
          </a:p>
          <a:p>
            <a:endParaRPr lang="en-US" sz="2800" dirty="0"/>
          </a:p>
        </p:txBody>
      </p:sp>
      <p:sp>
        <p:nvSpPr>
          <p:cNvPr id="3" name="Title 2">
            <a:extLst>
              <a:ext uri="{FF2B5EF4-FFF2-40B4-BE49-F238E27FC236}">
                <a16:creationId xmlns:a16="http://schemas.microsoft.com/office/drawing/2014/main" id="{D13EBCCA-BF0C-F449-A163-37FCC6B46843}"/>
              </a:ext>
            </a:extLst>
          </p:cNvPr>
          <p:cNvSpPr>
            <a:spLocks noGrp="1"/>
          </p:cNvSpPr>
          <p:nvPr>
            <p:ph type="ctrTitle"/>
          </p:nvPr>
        </p:nvSpPr>
        <p:spPr>
          <a:xfrm>
            <a:off x="1892450" y="355002"/>
            <a:ext cx="8483301" cy="2861534"/>
          </a:xfrm>
        </p:spPr>
        <p:txBody>
          <a:bodyPr>
            <a:normAutofit fontScale="90000"/>
          </a:bodyPr>
          <a:lstStyle/>
          <a:p>
            <a:r>
              <a:rPr lang="en-US" b="1" dirty="0"/>
              <a:t>So what about that research question, again?</a:t>
            </a:r>
            <a:br>
              <a:rPr lang="en-US" b="1" dirty="0"/>
            </a:br>
            <a:r>
              <a:rPr lang="en-US" sz="2800" dirty="0">
                <a:solidFill>
                  <a:srgbClr val="FF0000"/>
                </a:solidFill>
              </a:rPr>
              <a:t>Examples of not-great options:</a:t>
            </a:r>
            <a:br>
              <a:rPr lang="en-US" sz="2800" dirty="0">
                <a:solidFill>
                  <a:srgbClr val="FF0000"/>
                </a:solidFill>
              </a:rPr>
            </a:br>
            <a:r>
              <a:rPr lang="en-US" sz="2800" dirty="0">
                <a:solidFill>
                  <a:srgbClr val="FF0000"/>
                </a:solidFill>
              </a:rPr>
              <a:t>(description or compare/contrast only)</a:t>
            </a:r>
            <a:br>
              <a:rPr lang="en-US" sz="2800" dirty="0">
                <a:solidFill>
                  <a:srgbClr val="FF0000"/>
                </a:solidFill>
              </a:rPr>
            </a:br>
            <a:endParaRPr lang="en-US" b="1" dirty="0"/>
          </a:p>
        </p:txBody>
      </p:sp>
      <p:pic>
        <p:nvPicPr>
          <p:cNvPr id="5" name="Picture 4">
            <a:extLst>
              <a:ext uri="{FF2B5EF4-FFF2-40B4-BE49-F238E27FC236}">
                <a16:creationId xmlns:a16="http://schemas.microsoft.com/office/drawing/2014/main" id="{3B480364-3616-104F-8760-0E771B90AC3C}"/>
              </a:ext>
            </a:extLst>
          </p:cNvPr>
          <p:cNvPicPr>
            <a:picLocks noChangeAspect="1"/>
          </p:cNvPicPr>
          <p:nvPr/>
        </p:nvPicPr>
        <p:blipFill>
          <a:blip r:embed="rId2"/>
          <a:stretch>
            <a:fillRect/>
          </a:stretch>
        </p:blipFill>
        <p:spPr>
          <a:xfrm>
            <a:off x="7572292" y="3216536"/>
            <a:ext cx="4619708" cy="3478696"/>
          </a:xfrm>
          <a:prstGeom prst="rect">
            <a:avLst/>
          </a:prstGeom>
        </p:spPr>
      </p:pic>
    </p:spTree>
    <p:extLst>
      <p:ext uri="{BB962C8B-B14F-4D97-AF65-F5344CB8AC3E}">
        <p14:creationId xmlns:p14="http://schemas.microsoft.com/office/powerpoint/2010/main" val="223325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85000"/>
              </a:schemeClr>
            </a:gs>
            <a:gs pos="74000">
              <a:schemeClr val="bg1">
                <a:lumMod val="50000"/>
              </a:schemeClr>
            </a:gs>
            <a:gs pos="83000">
              <a:schemeClr val="tx1">
                <a:lumMod val="50000"/>
                <a:lumOff val="50000"/>
              </a:schemeClr>
            </a:gs>
            <a:gs pos="100000">
              <a:schemeClr val="bg1">
                <a:lumMod val="50000"/>
              </a:schemeClr>
            </a:gs>
          </a:gsLst>
          <a:lin ang="2700000" scaled="1"/>
        </a:gradFill>
        <a:effectLst/>
      </p:bgPr>
    </p:bg>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EA59ECE-2DA6-5341-B88D-F395AE9198F9}"/>
              </a:ext>
            </a:extLst>
          </p:cNvPr>
          <p:cNvSpPr>
            <a:spLocks noGrp="1"/>
          </p:cNvSpPr>
          <p:nvPr>
            <p:ph type="subTitle" idx="1"/>
          </p:nvPr>
        </p:nvSpPr>
        <p:spPr>
          <a:xfrm>
            <a:off x="457200" y="3403002"/>
            <a:ext cx="9334500" cy="3054948"/>
          </a:xfrm>
        </p:spPr>
        <p:txBody>
          <a:bodyPr>
            <a:noAutofit/>
          </a:bodyPr>
          <a:lstStyle/>
          <a:p>
            <a:pPr algn="l"/>
            <a:r>
              <a:rPr lang="en-US" sz="3600" dirty="0"/>
              <a:t>How are the images of women in </a:t>
            </a:r>
            <a:r>
              <a:rPr lang="en-US" sz="3600" i="1" dirty="0"/>
              <a:t>Medea</a:t>
            </a:r>
            <a:r>
              <a:rPr lang="en-US" sz="3600" dirty="0"/>
              <a:t> and </a:t>
            </a:r>
          </a:p>
          <a:p>
            <a:pPr algn="l"/>
            <a:r>
              <a:rPr lang="en-US" sz="3600" i="1" dirty="0"/>
              <a:t>Faust </a:t>
            </a:r>
            <a:r>
              <a:rPr lang="en-US" sz="3600" dirty="0"/>
              <a:t>different?</a:t>
            </a:r>
          </a:p>
          <a:p>
            <a:pPr algn="l"/>
            <a:r>
              <a:rPr lang="en-US" sz="3600" dirty="0">
                <a:solidFill>
                  <a:srgbClr val="FF0000"/>
                </a:solidFill>
              </a:rPr>
              <a:t>Given that both Medea and Gretchen find themselves abandoned and destroy their children, how and why do their different motivations matter?</a:t>
            </a:r>
          </a:p>
          <a:p>
            <a:pPr algn="l"/>
            <a:endParaRPr lang="en-US" sz="3600" dirty="0"/>
          </a:p>
          <a:p>
            <a:endParaRPr lang="en-US" sz="3600" dirty="0"/>
          </a:p>
        </p:txBody>
      </p:sp>
      <p:sp>
        <p:nvSpPr>
          <p:cNvPr id="3" name="Title 2">
            <a:extLst>
              <a:ext uri="{FF2B5EF4-FFF2-40B4-BE49-F238E27FC236}">
                <a16:creationId xmlns:a16="http://schemas.microsoft.com/office/drawing/2014/main" id="{D13EBCCA-BF0C-F449-A163-37FCC6B46843}"/>
              </a:ext>
            </a:extLst>
          </p:cNvPr>
          <p:cNvSpPr>
            <a:spLocks noGrp="1"/>
          </p:cNvSpPr>
          <p:nvPr>
            <p:ph type="ctrTitle"/>
          </p:nvPr>
        </p:nvSpPr>
        <p:spPr>
          <a:xfrm>
            <a:off x="723900" y="355002"/>
            <a:ext cx="5829301" cy="3065516"/>
          </a:xfrm>
        </p:spPr>
        <p:txBody>
          <a:bodyPr>
            <a:normAutofit fontScale="90000"/>
          </a:bodyPr>
          <a:lstStyle/>
          <a:p>
            <a:r>
              <a:rPr lang="en-US" b="1" dirty="0"/>
              <a:t>No, really,</a:t>
            </a:r>
            <a:br>
              <a:rPr lang="en-US" b="1" dirty="0"/>
            </a:br>
            <a:r>
              <a:rPr lang="en-US" b="1" dirty="0"/>
              <a:t>I need some models, please?</a:t>
            </a:r>
            <a:br>
              <a:rPr lang="en-US" b="1" dirty="0"/>
            </a:br>
            <a:endParaRPr lang="en-US" b="1" dirty="0"/>
          </a:p>
        </p:txBody>
      </p:sp>
      <p:pic>
        <p:nvPicPr>
          <p:cNvPr id="5" name="Picture 4">
            <a:extLst>
              <a:ext uri="{FF2B5EF4-FFF2-40B4-BE49-F238E27FC236}">
                <a16:creationId xmlns:a16="http://schemas.microsoft.com/office/drawing/2014/main" id="{F7833F81-F290-344B-B10E-03CD672B0E48}"/>
              </a:ext>
            </a:extLst>
          </p:cNvPr>
          <p:cNvPicPr>
            <a:picLocks noChangeAspect="1"/>
          </p:cNvPicPr>
          <p:nvPr/>
        </p:nvPicPr>
        <p:blipFill>
          <a:blip r:embed="rId2"/>
          <a:stretch>
            <a:fillRect/>
          </a:stretch>
        </p:blipFill>
        <p:spPr>
          <a:xfrm>
            <a:off x="8645866" y="217284"/>
            <a:ext cx="3203234" cy="3203234"/>
          </a:xfrm>
          <a:prstGeom prst="rect">
            <a:avLst/>
          </a:prstGeom>
        </p:spPr>
      </p:pic>
    </p:spTree>
    <p:extLst>
      <p:ext uri="{BB962C8B-B14F-4D97-AF65-F5344CB8AC3E}">
        <p14:creationId xmlns:p14="http://schemas.microsoft.com/office/powerpoint/2010/main" val="136396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dissolv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85000"/>
              </a:schemeClr>
            </a:gs>
            <a:gs pos="74000">
              <a:schemeClr val="bg1">
                <a:lumMod val="50000"/>
              </a:schemeClr>
            </a:gs>
            <a:gs pos="83000">
              <a:schemeClr val="tx1">
                <a:lumMod val="50000"/>
                <a:lumOff val="50000"/>
              </a:schemeClr>
            </a:gs>
            <a:gs pos="100000">
              <a:schemeClr val="bg1">
                <a:lumMod val="50000"/>
              </a:schemeClr>
            </a:gs>
          </a:gsLst>
          <a:lin ang="2700000" scaled="1"/>
        </a:gradFill>
        <a:effectLst/>
      </p:bgPr>
    </p:bg>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EA59ECE-2DA6-5341-B88D-F395AE9198F9}"/>
              </a:ext>
            </a:extLst>
          </p:cNvPr>
          <p:cNvSpPr>
            <a:spLocks noGrp="1"/>
          </p:cNvSpPr>
          <p:nvPr>
            <p:ph type="subTitle" idx="1"/>
          </p:nvPr>
        </p:nvSpPr>
        <p:spPr>
          <a:xfrm>
            <a:off x="2095500" y="3662255"/>
            <a:ext cx="7543801" cy="2452795"/>
          </a:xfrm>
        </p:spPr>
        <p:txBody>
          <a:bodyPr>
            <a:normAutofit fontScale="92500" lnSpcReduction="10000"/>
          </a:bodyPr>
          <a:lstStyle/>
          <a:p>
            <a:pPr algn="l"/>
            <a:r>
              <a:rPr lang="en-US" sz="3600" dirty="0"/>
              <a:t>Are Medea and Gretchen evil characters?</a:t>
            </a:r>
          </a:p>
          <a:p>
            <a:pPr algn="l"/>
            <a:r>
              <a:rPr lang="en-US" sz="3600" dirty="0">
                <a:solidFill>
                  <a:srgbClr val="FF0000"/>
                </a:solidFill>
              </a:rPr>
              <a:t>How do the words and actions of Medea and Gretchen both reveal and critique the ethical norms of their communities for modern audiences?</a:t>
            </a:r>
          </a:p>
          <a:p>
            <a:pPr algn="l"/>
            <a:endParaRPr lang="en-US" sz="2800" dirty="0"/>
          </a:p>
          <a:p>
            <a:pPr algn="l"/>
            <a:endParaRPr lang="en-US" sz="2800" dirty="0"/>
          </a:p>
          <a:p>
            <a:endParaRPr lang="en-US" sz="2800" dirty="0"/>
          </a:p>
        </p:txBody>
      </p:sp>
      <p:sp>
        <p:nvSpPr>
          <p:cNvPr id="3" name="Title 2">
            <a:extLst>
              <a:ext uri="{FF2B5EF4-FFF2-40B4-BE49-F238E27FC236}">
                <a16:creationId xmlns:a16="http://schemas.microsoft.com/office/drawing/2014/main" id="{D13EBCCA-BF0C-F449-A163-37FCC6B46843}"/>
              </a:ext>
            </a:extLst>
          </p:cNvPr>
          <p:cNvSpPr>
            <a:spLocks noGrp="1"/>
          </p:cNvSpPr>
          <p:nvPr>
            <p:ph type="ctrTitle"/>
          </p:nvPr>
        </p:nvSpPr>
        <p:spPr>
          <a:xfrm>
            <a:off x="6629400" y="894777"/>
            <a:ext cx="5048250" cy="2584175"/>
          </a:xfrm>
        </p:spPr>
        <p:txBody>
          <a:bodyPr>
            <a:normAutofit fontScale="90000"/>
          </a:bodyPr>
          <a:lstStyle/>
          <a:p>
            <a:r>
              <a:rPr lang="en-US" b="1" dirty="0"/>
              <a:t>No, really, I need some models, please?</a:t>
            </a:r>
            <a:br>
              <a:rPr lang="en-US" b="1" dirty="0"/>
            </a:br>
            <a:endParaRPr lang="en-US" b="1" dirty="0"/>
          </a:p>
        </p:txBody>
      </p:sp>
      <p:pic>
        <p:nvPicPr>
          <p:cNvPr id="5" name="Picture 4">
            <a:extLst>
              <a:ext uri="{FF2B5EF4-FFF2-40B4-BE49-F238E27FC236}">
                <a16:creationId xmlns:a16="http://schemas.microsoft.com/office/drawing/2014/main" id="{8F9A742C-1661-2A4A-A247-FC57CF6594F1}"/>
              </a:ext>
            </a:extLst>
          </p:cNvPr>
          <p:cNvPicPr>
            <a:picLocks noChangeAspect="1"/>
          </p:cNvPicPr>
          <p:nvPr/>
        </p:nvPicPr>
        <p:blipFill>
          <a:blip r:embed="rId2"/>
          <a:stretch>
            <a:fillRect/>
          </a:stretch>
        </p:blipFill>
        <p:spPr>
          <a:xfrm>
            <a:off x="526485" y="525630"/>
            <a:ext cx="4924479" cy="2770020"/>
          </a:xfrm>
          <a:prstGeom prst="rect">
            <a:avLst/>
          </a:prstGeom>
        </p:spPr>
      </p:pic>
    </p:spTree>
    <p:extLst>
      <p:ext uri="{BB962C8B-B14F-4D97-AF65-F5344CB8AC3E}">
        <p14:creationId xmlns:p14="http://schemas.microsoft.com/office/powerpoint/2010/main" val="104833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dissolv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85000"/>
              </a:schemeClr>
            </a:gs>
            <a:gs pos="74000">
              <a:schemeClr val="bg1">
                <a:lumMod val="50000"/>
              </a:schemeClr>
            </a:gs>
            <a:gs pos="83000">
              <a:schemeClr val="tx1">
                <a:lumMod val="50000"/>
                <a:lumOff val="50000"/>
              </a:schemeClr>
            </a:gs>
            <a:gs pos="100000">
              <a:schemeClr val="bg1">
                <a:lumMod val="50000"/>
              </a:schemeClr>
            </a:gs>
          </a:gsLst>
          <a:lin ang="2700000" scaled="1"/>
        </a:gradFill>
        <a:effectLst/>
      </p:bgPr>
    </p:bg>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EA59ECE-2DA6-5341-B88D-F395AE9198F9}"/>
              </a:ext>
            </a:extLst>
          </p:cNvPr>
          <p:cNvSpPr>
            <a:spLocks noGrp="1"/>
          </p:cNvSpPr>
          <p:nvPr>
            <p:ph type="subTitle" idx="1"/>
          </p:nvPr>
        </p:nvSpPr>
        <p:spPr>
          <a:xfrm>
            <a:off x="381000" y="3420518"/>
            <a:ext cx="9372600" cy="3075532"/>
          </a:xfrm>
          <a:noFill/>
        </p:spPr>
        <p:txBody>
          <a:bodyPr>
            <a:normAutofit lnSpcReduction="10000"/>
          </a:bodyPr>
          <a:lstStyle/>
          <a:p>
            <a:pPr algn="l"/>
            <a:r>
              <a:rPr lang="en-US" sz="3600" dirty="0"/>
              <a:t>Were women treated unfairly in ancient Greece and 19</a:t>
            </a:r>
            <a:r>
              <a:rPr lang="en-US" sz="3600" baseline="30000" dirty="0"/>
              <a:t>th</a:t>
            </a:r>
            <a:r>
              <a:rPr lang="en-US" sz="3600" dirty="0"/>
              <a:t>-century Germany?</a:t>
            </a:r>
          </a:p>
          <a:p>
            <a:pPr algn="l"/>
            <a:r>
              <a:rPr lang="en-US" sz="3600" dirty="0">
                <a:solidFill>
                  <a:srgbClr val="FF0000"/>
                </a:solidFill>
              </a:rPr>
              <a:t>What is the impact on a modern audience of experiencing the gender double standard imposed in ancient Greece and 19</a:t>
            </a:r>
            <a:r>
              <a:rPr lang="en-US" sz="3600" baseline="30000" dirty="0">
                <a:solidFill>
                  <a:srgbClr val="FF0000"/>
                </a:solidFill>
              </a:rPr>
              <a:t>th</a:t>
            </a:r>
            <a:r>
              <a:rPr lang="en-US" sz="3600" dirty="0">
                <a:solidFill>
                  <a:srgbClr val="FF0000"/>
                </a:solidFill>
              </a:rPr>
              <a:t>-century Germany on Medea and Gretchen?</a:t>
            </a:r>
          </a:p>
          <a:p>
            <a:endParaRPr lang="en-US" sz="2800" dirty="0"/>
          </a:p>
        </p:txBody>
      </p:sp>
      <p:sp>
        <p:nvSpPr>
          <p:cNvPr id="3" name="Title 2">
            <a:extLst>
              <a:ext uri="{FF2B5EF4-FFF2-40B4-BE49-F238E27FC236}">
                <a16:creationId xmlns:a16="http://schemas.microsoft.com/office/drawing/2014/main" id="{D13EBCCA-BF0C-F449-A163-37FCC6B46843}"/>
              </a:ext>
            </a:extLst>
          </p:cNvPr>
          <p:cNvSpPr>
            <a:spLocks noGrp="1"/>
          </p:cNvSpPr>
          <p:nvPr>
            <p:ph type="ctrTitle"/>
          </p:nvPr>
        </p:nvSpPr>
        <p:spPr>
          <a:xfrm>
            <a:off x="228600" y="355002"/>
            <a:ext cx="8623151" cy="2064348"/>
          </a:xfrm>
        </p:spPr>
        <p:txBody>
          <a:bodyPr/>
          <a:lstStyle/>
          <a:p>
            <a:r>
              <a:rPr lang="en-US" b="1" dirty="0"/>
              <a:t>No, really, I need some models, please?</a:t>
            </a:r>
            <a:endParaRPr lang="en-US" b="1" dirty="0">
              <a:solidFill>
                <a:srgbClr val="FF0000"/>
              </a:solidFill>
            </a:endParaRPr>
          </a:p>
        </p:txBody>
      </p:sp>
      <p:pic>
        <p:nvPicPr>
          <p:cNvPr id="5" name="Picture 4">
            <a:extLst>
              <a:ext uri="{FF2B5EF4-FFF2-40B4-BE49-F238E27FC236}">
                <a16:creationId xmlns:a16="http://schemas.microsoft.com/office/drawing/2014/main" id="{0EE4C590-3122-EE40-9485-4811BC861709}"/>
              </a:ext>
            </a:extLst>
          </p:cNvPr>
          <p:cNvPicPr>
            <a:picLocks noChangeAspect="1"/>
          </p:cNvPicPr>
          <p:nvPr/>
        </p:nvPicPr>
        <p:blipFill>
          <a:blip r:embed="rId2"/>
          <a:stretch>
            <a:fillRect/>
          </a:stretch>
        </p:blipFill>
        <p:spPr>
          <a:xfrm>
            <a:off x="8851751" y="372518"/>
            <a:ext cx="3048000" cy="3048000"/>
          </a:xfrm>
          <a:prstGeom prst="rect">
            <a:avLst/>
          </a:prstGeom>
        </p:spPr>
      </p:pic>
    </p:spTree>
    <p:extLst>
      <p:ext uri="{BB962C8B-B14F-4D97-AF65-F5344CB8AC3E}">
        <p14:creationId xmlns:p14="http://schemas.microsoft.com/office/powerpoint/2010/main" val="219337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dissolv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85000"/>
              </a:schemeClr>
            </a:gs>
            <a:gs pos="74000">
              <a:schemeClr val="bg1">
                <a:lumMod val="50000"/>
              </a:schemeClr>
            </a:gs>
            <a:gs pos="83000">
              <a:schemeClr val="tx1">
                <a:lumMod val="50000"/>
                <a:lumOff val="50000"/>
              </a:schemeClr>
            </a:gs>
            <a:gs pos="100000">
              <a:schemeClr val="bg1">
                <a:lumMod val="50000"/>
              </a:schemeClr>
            </a:gs>
          </a:gsLst>
          <a:lin ang="2700000" scaled="1"/>
        </a:gradFill>
        <a:effectLst/>
      </p:bgPr>
    </p:bg>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EA59ECE-2DA6-5341-B88D-F395AE9198F9}"/>
              </a:ext>
            </a:extLst>
          </p:cNvPr>
          <p:cNvSpPr>
            <a:spLocks noGrp="1"/>
          </p:cNvSpPr>
          <p:nvPr>
            <p:ph type="subTitle" idx="1"/>
          </p:nvPr>
        </p:nvSpPr>
        <p:spPr>
          <a:xfrm>
            <a:off x="3151717" y="-1438567"/>
            <a:ext cx="7277100" cy="2566750"/>
          </a:xfrm>
        </p:spPr>
        <p:txBody>
          <a:bodyPr/>
          <a:lstStyle/>
          <a:p>
            <a:r>
              <a:rPr lang="en-US" sz="3200" dirty="0">
                <a:solidFill>
                  <a:srgbClr val="FFC000"/>
                </a:solidFill>
              </a:rPr>
              <a:t>PLEASE JUST ASK!</a:t>
            </a:r>
          </a:p>
          <a:p>
            <a:r>
              <a:rPr lang="en-US" sz="3200" dirty="0">
                <a:solidFill>
                  <a:srgbClr val="FFC000"/>
                </a:solidFill>
              </a:rPr>
              <a:t>YOUR TA AND I ARE SO HAPPY TO TALK IN PERSON, VIA ZOOM AND ON EMAIL!</a:t>
            </a:r>
          </a:p>
          <a:p>
            <a:endParaRPr lang="en-US" sz="2800" dirty="0"/>
          </a:p>
          <a:p>
            <a:endParaRPr lang="en-US" sz="2800" dirty="0"/>
          </a:p>
        </p:txBody>
      </p:sp>
      <p:sp>
        <p:nvSpPr>
          <p:cNvPr id="3" name="Title 2">
            <a:extLst>
              <a:ext uri="{FF2B5EF4-FFF2-40B4-BE49-F238E27FC236}">
                <a16:creationId xmlns:a16="http://schemas.microsoft.com/office/drawing/2014/main" id="{D13EBCCA-BF0C-F449-A163-37FCC6B46843}"/>
              </a:ext>
            </a:extLst>
          </p:cNvPr>
          <p:cNvSpPr>
            <a:spLocks noGrp="1"/>
          </p:cNvSpPr>
          <p:nvPr>
            <p:ph type="ctrTitle"/>
          </p:nvPr>
        </p:nvSpPr>
        <p:spPr>
          <a:xfrm>
            <a:off x="1892450" y="355002"/>
            <a:ext cx="8483301" cy="2045298"/>
          </a:xfrm>
        </p:spPr>
        <p:txBody>
          <a:bodyPr/>
          <a:lstStyle/>
          <a:p>
            <a:r>
              <a:rPr lang="en-US" b="1" dirty="0"/>
              <a:t>Anything else?</a:t>
            </a:r>
          </a:p>
        </p:txBody>
      </p:sp>
    </p:spTree>
    <p:extLst>
      <p:ext uri="{BB962C8B-B14F-4D97-AF65-F5344CB8AC3E}">
        <p14:creationId xmlns:p14="http://schemas.microsoft.com/office/powerpoint/2010/main" val="16287145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85000"/>
              </a:schemeClr>
            </a:gs>
            <a:gs pos="74000">
              <a:schemeClr val="bg1">
                <a:lumMod val="50000"/>
              </a:schemeClr>
            </a:gs>
            <a:gs pos="83000">
              <a:schemeClr val="tx1">
                <a:lumMod val="50000"/>
                <a:lumOff val="50000"/>
              </a:schemeClr>
            </a:gs>
            <a:gs pos="100000">
              <a:schemeClr val="bg1">
                <a:lumMod val="50000"/>
              </a:schemeClr>
            </a:gs>
          </a:gsLst>
          <a:lin ang="2700000" scaled="1"/>
        </a:gradFill>
        <a:effectLst/>
      </p:bgPr>
    </p:bg>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EA59ECE-2DA6-5341-B88D-F395AE9198F9}"/>
              </a:ext>
            </a:extLst>
          </p:cNvPr>
          <p:cNvSpPr>
            <a:spLocks noGrp="1"/>
          </p:cNvSpPr>
          <p:nvPr>
            <p:ph type="subTitle" idx="1"/>
          </p:nvPr>
        </p:nvSpPr>
        <p:spPr>
          <a:xfrm>
            <a:off x="2457450" y="3624500"/>
            <a:ext cx="7277100" cy="2566750"/>
          </a:xfrm>
        </p:spPr>
        <p:txBody>
          <a:bodyPr/>
          <a:lstStyle/>
          <a:p>
            <a:r>
              <a:rPr lang="en-US" sz="3200" dirty="0">
                <a:solidFill>
                  <a:srgbClr val="FFC000"/>
                </a:solidFill>
              </a:rPr>
              <a:t>PLEASE JUST ASK!</a:t>
            </a:r>
          </a:p>
          <a:p>
            <a:r>
              <a:rPr lang="en-US" sz="3200" dirty="0">
                <a:solidFill>
                  <a:srgbClr val="FFC000"/>
                </a:solidFill>
              </a:rPr>
              <a:t>YOUR TA AND I ARE SO HAPPY TO TALK VIA ZOOM AND EMAIL!</a:t>
            </a:r>
          </a:p>
          <a:p>
            <a:endParaRPr lang="en-US" sz="2800" dirty="0"/>
          </a:p>
          <a:p>
            <a:endParaRPr lang="en-US" sz="2800" dirty="0"/>
          </a:p>
        </p:txBody>
      </p:sp>
      <p:sp>
        <p:nvSpPr>
          <p:cNvPr id="3" name="Title 2">
            <a:extLst>
              <a:ext uri="{FF2B5EF4-FFF2-40B4-BE49-F238E27FC236}">
                <a16:creationId xmlns:a16="http://schemas.microsoft.com/office/drawing/2014/main" id="{D13EBCCA-BF0C-F449-A163-37FCC6B46843}"/>
              </a:ext>
            </a:extLst>
          </p:cNvPr>
          <p:cNvSpPr>
            <a:spLocks noGrp="1"/>
          </p:cNvSpPr>
          <p:nvPr>
            <p:ph type="ctrTitle"/>
          </p:nvPr>
        </p:nvSpPr>
        <p:spPr>
          <a:xfrm>
            <a:off x="1892450" y="355002"/>
            <a:ext cx="8483301" cy="2045298"/>
          </a:xfrm>
        </p:spPr>
        <p:txBody>
          <a:bodyPr/>
          <a:lstStyle/>
          <a:p>
            <a:r>
              <a:rPr lang="en-US" b="1" dirty="0"/>
              <a:t>Anything else?</a:t>
            </a:r>
          </a:p>
        </p:txBody>
      </p:sp>
      <p:pic>
        <p:nvPicPr>
          <p:cNvPr id="5" name="Picture 4">
            <a:extLst>
              <a:ext uri="{FF2B5EF4-FFF2-40B4-BE49-F238E27FC236}">
                <a16:creationId xmlns:a16="http://schemas.microsoft.com/office/drawing/2014/main" id="{551CB9F9-0459-E243-95B9-E2BFE4A62497}"/>
              </a:ext>
            </a:extLst>
          </p:cNvPr>
          <p:cNvPicPr>
            <a:picLocks noChangeAspect="1"/>
          </p:cNvPicPr>
          <p:nvPr/>
        </p:nvPicPr>
        <p:blipFill>
          <a:blip r:embed="rId2"/>
          <a:stretch>
            <a:fillRect/>
          </a:stretch>
        </p:blipFill>
        <p:spPr>
          <a:xfrm>
            <a:off x="2457209" y="729555"/>
            <a:ext cx="7277341" cy="5461695"/>
          </a:xfrm>
          <a:prstGeom prst="rect">
            <a:avLst/>
          </a:prstGeom>
        </p:spPr>
      </p:pic>
    </p:spTree>
    <p:extLst>
      <p:ext uri="{BB962C8B-B14F-4D97-AF65-F5344CB8AC3E}">
        <p14:creationId xmlns:p14="http://schemas.microsoft.com/office/powerpoint/2010/main" val="918466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1">
                <a:lumMod val="85000"/>
              </a:schemeClr>
            </a:gs>
            <a:gs pos="74000">
              <a:schemeClr val="bg1">
                <a:lumMod val="50000"/>
              </a:schemeClr>
            </a:gs>
            <a:gs pos="83000">
              <a:schemeClr val="tx1">
                <a:lumMod val="50000"/>
                <a:lumOff val="50000"/>
              </a:schemeClr>
            </a:gs>
            <a:gs pos="100000">
              <a:schemeClr val="bg1">
                <a:lumMod val="50000"/>
              </a:schemeClr>
            </a:gs>
          </a:gsLst>
          <a:lin ang="2700000" scaled="1"/>
        </a:gradFill>
        <a:effectLst/>
      </p:bgPr>
    </p:bg>
    <p:spTree>
      <p:nvGrpSpPr>
        <p:cNvPr id="1" name="">
          <a:extLst>
            <a:ext uri="{FF2B5EF4-FFF2-40B4-BE49-F238E27FC236}">
              <a16:creationId xmlns:a16="http://schemas.microsoft.com/office/drawing/2014/main" id="{7E2B4239-C2FB-7C60-457E-27885E92C030}"/>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B734E7F2-45FE-25C8-9FB7-670A49B50BE8}"/>
              </a:ext>
            </a:extLst>
          </p:cNvPr>
          <p:cNvSpPr>
            <a:spLocks noGrp="1"/>
          </p:cNvSpPr>
          <p:nvPr>
            <p:ph type="subTitle" idx="1"/>
          </p:nvPr>
        </p:nvSpPr>
        <p:spPr>
          <a:xfrm>
            <a:off x="143435" y="2209658"/>
            <a:ext cx="8017663" cy="2944906"/>
          </a:xfrm>
        </p:spPr>
        <p:txBody>
          <a:bodyPr/>
          <a:lstStyle/>
          <a:p>
            <a:r>
              <a:rPr lang="en-US" sz="3600" dirty="0"/>
              <a:t>From our syllabus</a:t>
            </a:r>
          </a:p>
        </p:txBody>
      </p:sp>
      <p:sp>
        <p:nvSpPr>
          <p:cNvPr id="3" name="Title 2">
            <a:extLst>
              <a:ext uri="{FF2B5EF4-FFF2-40B4-BE49-F238E27FC236}">
                <a16:creationId xmlns:a16="http://schemas.microsoft.com/office/drawing/2014/main" id="{441BC39A-22AD-05A7-59B8-60E7A5DCFFEF}"/>
              </a:ext>
            </a:extLst>
          </p:cNvPr>
          <p:cNvSpPr>
            <a:spLocks noGrp="1"/>
          </p:cNvSpPr>
          <p:nvPr>
            <p:ph type="ctrTitle"/>
          </p:nvPr>
        </p:nvSpPr>
        <p:spPr>
          <a:xfrm>
            <a:off x="365419" y="400481"/>
            <a:ext cx="7480724" cy="1764933"/>
          </a:xfrm>
        </p:spPr>
        <p:txBody>
          <a:bodyPr>
            <a:normAutofit/>
          </a:bodyPr>
          <a:lstStyle/>
          <a:p>
            <a:r>
              <a:rPr lang="en-US" b="1" dirty="0"/>
              <a:t>And now </a:t>
            </a:r>
            <a:r>
              <a:rPr lang="en-US" b="1"/>
              <a:t>a second </a:t>
            </a:r>
            <a:r>
              <a:rPr lang="en-US" b="1" dirty="0"/>
              <a:t>important message…</a:t>
            </a:r>
          </a:p>
        </p:txBody>
      </p:sp>
      <p:pic>
        <p:nvPicPr>
          <p:cNvPr id="10" name="Picture 9" descr="A close up of text&#10;&#10;AI-generated content may be incorrect.">
            <a:extLst>
              <a:ext uri="{FF2B5EF4-FFF2-40B4-BE49-F238E27FC236}">
                <a16:creationId xmlns:a16="http://schemas.microsoft.com/office/drawing/2014/main" id="{F800F6F4-49B0-010F-FD92-D51830E7BEC2}"/>
              </a:ext>
            </a:extLst>
          </p:cNvPr>
          <p:cNvPicPr>
            <a:picLocks noChangeAspect="1"/>
          </p:cNvPicPr>
          <p:nvPr/>
        </p:nvPicPr>
        <p:blipFill>
          <a:blip r:embed="rId2"/>
          <a:stretch>
            <a:fillRect/>
          </a:stretch>
        </p:blipFill>
        <p:spPr>
          <a:xfrm>
            <a:off x="0" y="2757538"/>
            <a:ext cx="12283382" cy="1652229"/>
          </a:xfrm>
          <a:prstGeom prst="rect">
            <a:avLst/>
          </a:prstGeom>
        </p:spPr>
      </p:pic>
      <p:pic>
        <p:nvPicPr>
          <p:cNvPr id="12" name="Picture 11" descr="A close up of text&#10;&#10;AI-generated content may be incorrect.">
            <a:extLst>
              <a:ext uri="{FF2B5EF4-FFF2-40B4-BE49-F238E27FC236}">
                <a16:creationId xmlns:a16="http://schemas.microsoft.com/office/drawing/2014/main" id="{47AD0363-A618-9BCC-20A9-92974FDB48FA}"/>
              </a:ext>
            </a:extLst>
          </p:cNvPr>
          <p:cNvPicPr>
            <a:picLocks noChangeAspect="1"/>
          </p:cNvPicPr>
          <p:nvPr/>
        </p:nvPicPr>
        <p:blipFill>
          <a:blip r:embed="rId3"/>
          <a:stretch>
            <a:fillRect/>
          </a:stretch>
        </p:blipFill>
        <p:spPr>
          <a:xfrm>
            <a:off x="-1" y="4365113"/>
            <a:ext cx="12502683" cy="1681727"/>
          </a:xfrm>
          <a:prstGeom prst="rect">
            <a:avLst/>
          </a:prstGeom>
        </p:spPr>
      </p:pic>
    </p:spTree>
    <p:extLst>
      <p:ext uri="{BB962C8B-B14F-4D97-AF65-F5344CB8AC3E}">
        <p14:creationId xmlns:p14="http://schemas.microsoft.com/office/powerpoint/2010/main" val="2124418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1">
                <a:lumMod val="85000"/>
              </a:schemeClr>
            </a:gs>
            <a:gs pos="74000">
              <a:schemeClr val="bg1">
                <a:lumMod val="50000"/>
              </a:schemeClr>
            </a:gs>
            <a:gs pos="83000">
              <a:schemeClr val="tx1">
                <a:lumMod val="50000"/>
                <a:lumOff val="50000"/>
              </a:schemeClr>
            </a:gs>
            <a:gs pos="100000">
              <a:schemeClr val="bg1">
                <a:lumMod val="50000"/>
              </a:schemeClr>
            </a:gs>
          </a:gsLst>
          <a:lin ang="2700000" scaled="1"/>
        </a:gradFill>
        <a:effectLst/>
      </p:bgPr>
    </p:bg>
    <p:spTree>
      <p:nvGrpSpPr>
        <p:cNvPr id="1" name="">
          <a:extLst>
            <a:ext uri="{FF2B5EF4-FFF2-40B4-BE49-F238E27FC236}">
              <a16:creationId xmlns:a16="http://schemas.microsoft.com/office/drawing/2014/main" id="{FD6D7843-46A4-2F14-50AD-79A61EEFC01F}"/>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EDC8FE7B-C3EA-FBB7-70D2-66409C48CE7E}"/>
              </a:ext>
            </a:extLst>
          </p:cNvPr>
          <p:cNvSpPr>
            <a:spLocks noGrp="1"/>
          </p:cNvSpPr>
          <p:nvPr>
            <p:ph type="subTitle" idx="1"/>
          </p:nvPr>
        </p:nvSpPr>
        <p:spPr>
          <a:xfrm>
            <a:off x="143435" y="2312894"/>
            <a:ext cx="8017663" cy="2944906"/>
          </a:xfrm>
        </p:spPr>
        <p:txBody>
          <a:bodyPr/>
          <a:lstStyle/>
          <a:p>
            <a:r>
              <a:rPr lang="en-US" sz="3600" dirty="0"/>
              <a:t>(Prospectus to submission of video)</a:t>
            </a:r>
          </a:p>
        </p:txBody>
      </p:sp>
      <p:sp>
        <p:nvSpPr>
          <p:cNvPr id="3" name="Title 2">
            <a:extLst>
              <a:ext uri="{FF2B5EF4-FFF2-40B4-BE49-F238E27FC236}">
                <a16:creationId xmlns:a16="http://schemas.microsoft.com/office/drawing/2014/main" id="{CDD80000-B3A4-E9A6-E860-FE4974DBFD76}"/>
              </a:ext>
            </a:extLst>
          </p:cNvPr>
          <p:cNvSpPr>
            <a:spLocks noGrp="1"/>
          </p:cNvSpPr>
          <p:nvPr>
            <p:ph type="ctrTitle"/>
          </p:nvPr>
        </p:nvSpPr>
        <p:spPr>
          <a:xfrm>
            <a:off x="365418" y="547961"/>
            <a:ext cx="6806347" cy="1764933"/>
          </a:xfrm>
        </p:spPr>
        <p:txBody>
          <a:bodyPr>
            <a:normAutofit/>
          </a:bodyPr>
          <a:lstStyle/>
          <a:p>
            <a:r>
              <a:rPr lang="en-US" b="1" dirty="0"/>
              <a:t>Video Project Tips!</a:t>
            </a:r>
          </a:p>
        </p:txBody>
      </p:sp>
      <p:pic>
        <p:nvPicPr>
          <p:cNvPr id="5" name="Picture 4">
            <a:extLst>
              <a:ext uri="{FF2B5EF4-FFF2-40B4-BE49-F238E27FC236}">
                <a16:creationId xmlns:a16="http://schemas.microsoft.com/office/drawing/2014/main" id="{6CB5E67C-D757-9ACE-6029-159B9297F041}"/>
              </a:ext>
            </a:extLst>
          </p:cNvPr>
          <p:cNvPicPr>
            <a:picLocks noChangeAspect="1"/>
          </p:cNvPicPr>
          <p:nvPr/>
        </p:nvPicPr>
        <p:blipFill>
          <a:blip r:embed="rId2"/>
          <a:stretch>
            <a:fillRect/>
          </a:stretch>
        </p:blipFill>
        <p:spPr>
          <a:xfrm>
            <a:off x="8161098" y="547960"/>
            <a:ext cx="3475090" cy="4328066"/>
          </a:xfrm>
          <a:prstGeom prst="rect">
            <a:avLst/>
          </a:prstGeom>
        </p:spPr>
      </p:pic>
      <p:pic>
        <p:nvPicPr>
          <p:cNvPr id="7" name="Picture 6">
            <a:extLst>
              <a:ext uri="{FF2B5EF4-FFF2-40B4-BE49-F238E27FC236}">
                <a16:creationId xmlns:a16="http://schemas.microsoft.com/office/drawing/2014/main" id="{27FD859B-736B-D0C8-D21B-90E669C5BDF7}"/>
              </a:ext>
            </a:extLst>
          </p:cNvPr>
          <p:cNvPicPr>
            <a:picLocks noChangeAspect="1"/>
          </p:cNvPicPr>
          <p:nvPr/>
        </p:nvPicPr>
        <p:blipFill>
          <a:blip r:embed="rId3"/>
          <a:stretch>
            <a:fillRect/>
          </a:stretch>
        </p:blipFill>
        <p:spPr>
          <a:xfrm>
            <a:off x="741935" y="3134501"/>
            <a:ext cx="3973500" cy="3416988"/>
          </a:xfrm>
          <a:prstGeom prst="rect">
            <a:avLst/>
          </a:prstGeom>
        </p:spPr>
      </p:pic>
    </p:spTree>
    <p:extLst>
      <p:ext uri="{BB962C8B-B14F-4D97-AF65-F5344CB8AC3E}">
        <p14:creationId xmlns:p14="http://schemas.microsoft.com/office/powerpoint/2010/main" val="60302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85000"/>
              </a:schemeClr>
            </a:gs>
            <a:gs pos="74000">
              <a:schemeClr val="bg1">
                <a:lumMod val="50000"/>
              </a:schemeClr>
            </a:gs>
            <a:gs pos="83000">
              <a:schemeClr val="tx1">
                <a:lumMod val="50000"/>
                <a:lumOff val="50000"/>
              </a:schemeClr>
            </a:gs>
            <a:gs pos="100000">
              <a:schemeClr val="bg1">
                <a:lumMod val="50000"/>
              </a:schemeClr>
            </a:gs>
          </a:gsLst>
          <a:lin ang="2700000" scaled="1"/>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3EBCCA-BF0C-F449-A163-37FCC6B46843}"/>
              </a:ext>
            </a:extLst>
          </p:cNvPr>
          <p:cNvSpPr>
            <a:spLocks noGrp="1"/>
          </p:cNvSpPr>
          <p:nvPr>
            <p:ph type="ctrTitle"/>
          </p:nvPr>
        </p:nvSpPr>
        <p:spPr>
          <a:xfrm>
            <a:off x="1981200" y="968188"/>
            <a:ext cx="8229600" cy="3889562"/>
          </a:xfrm>
        </p:spPr>
        <p:txBody>
          <a:bodyPr>
            <a:normAutofit/>
          </a:bodyPr>
          <a:lstStyle/>
          <a:p>
            <a:r>
              <a:rPr lang="en-US" b="1" dirty="0"/>
              <a:t>What is a Prospectus?</a:t>
            </a:r>
            <a:br>
              <a:rPr lang="en-US" b="1" dirty="0"/>
            </a:br>
            <a:br>
              <a:rPr lang="en-US" b="1" dirty="0"/>
            </a:br>
            <a:r>
              <a:rPr lang="en-US" b="1" dirty="0"/>
              <a:t>A pitch of your project</a:t>
            </a:r>
          </a:p>
        </p:txBody>
      </p:sp>
    </p:spTree>
    <p:extLst>
      <p:ext uri="{BB962C8B-B14F-4D97-AF65-F5344CB8AC3E}">
        <p14:creationId xmlns:p14="http://schemas.microsoft.com/office/powerpoint/2010/main" val="17088687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85000"/>
              </a:schemeClr>
            </a:gs>
            <a:gs pos="74000">
              <a:schemeClr val="bg1">
                <a:lumMod val="50000"/>
              </a:schemeClr>
            </a:gs>
            <a:gs pos="83000">
              <a:schemeClr val="tx1">
                <a:lumMod val="50000"/>
                <a:lumOff val="50000"/>
              </a:schemeClr>
            </a:gs>
            <a:gs pos="100000">
              <a:schemeClr val="bg1">
                <a:lumMod val="50000"/>
              </a:schemeClr>
            </a:gs>
          </a:gsLst>
          <a:lin ang="2700000" scaled="1"/>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3EBCCA-BF0C-F449-A163-37FCC6B46843}"/>
              </a:ext>
            </a:extLst>
          </p:cNvPr>
          <p:cNvSpPr>
            <a:spLocks noGrp="1"/>
          </p:cNvSpPr>
          <p:nvPr>
            <p:ph type="ctrTitle"/>
          </p:nvPr>
        </p:nvSpPr>
        <p:spPr>
          <a:xfrm>
            <a:off x="1981200" y="968188"/>
            <a:ext cx="8229600" cy="3889562"/>
          </a:xfrm>
        </p:spPr>
        <p:txBody>
          <a:bodyPr>
            <a:normAutofit/>
          </a:bodyPr>
          <a:lstStyle/>
          <a:p>
            <a:r>
              <a:rPr lang="en-US" b="1" dirty="0"/>
              <a:t>What is a Prospectus?</a:t>
            </a:r>
            <a:br>
              <a:rPr lang="en-US" b="1" dirty="0"/>
            </a:br>
            <a:br>
              <a:rPr lang="en-US" b="1" dirty="0"/>
            </a:br>
            <a:r>
              <a:rPr lang="en-US" b="1" dirty="0"/>
              <a:t>A pitch of your project</a:t>
            </a:r>
          </a:p>
        </p:txBody>
      </p:sp>
      <p:pic>
        <p:nvPicPr>
          <p:cNvPr id="7" name="Picture 6">
            <a:extLst>
              <a:ext uri="{FF2B5EF4-FFF2-40B4-BE49-F238E27FC236}">
                <a16:creationId xmlns:a16="http://schemas.microsoft.com/office/drawing/2014/main" id="{9628B723-8CD3-1D49-A67F-BCAB8FFE822F}"/>
              </a:ext>
            </a:extLst>
          </p:cNvPr>
          <p:cNvPicPr>
            <a:picLocks noChangeAspect="1"/>
          </p:cNvPicPr>
          <p:nvPr/>
        </p:nvPicPr>
        <p:blipFill>
          <a:blip r:embed="rId2"/>
          <a:stretch>
            <a:fillRect/>
          </a:stretch>
        </p:blipFill>
        <p:spPr>
          <a:xfrm>
            <a:off x="2678799" y="0"/>
            <a:ext cx="6834401" cy="6920477"/>
          </a:xfrm>
          <a:prstGeom prst="rect">
            <a:avLst/>
          </a:prstGeom>
        </p:spPr>
      </p:pic>
    </p:spTree>
    <p:extLst>
      <p:ext uri="{BB962C8B-B14F-4D97-AF65-F5344CB8AC3E}">
        <p14:creationId xmlns:p14="http://schemas.microsoft.com/office/powerpoint/2010/main" val="1109797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85000"/>
              </a:schemeClr>
            </a:gs>
            <a:gs pos="74000">
              <a:schemeClr val="bg1">
                <a:lumMod val="50000"/>
              </a:schemeClr>
            </a:gs>
            <a:gs pos="83000">
              <a:schemeClr val="tx1">
                <a:lumMod val="50000"/>
                <a:lumOff val="50000"/>
              </a:schemeClr>
            </a:gs>
            <a:gs pos="100000">
              <a:schemeClr val="bg1">
                <a:lumMod val="50000"/>
              </a:schemeClr>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B3C70-24A0-0044-83B4-1091113F2774}"/>
              </a:ext>
            </a:extLst>
          </p:cNvPr>
          <p:cNvSpPr>
            <a:spLocks noGrp="1"/>
          </p:cNvSpPr>
          <p:nvPr>
            <p:ph type="ctrTitle"/>
          </p:nvPr>
        </p:nvSpPr>
        <p:spPr>
          <a:xfrm>
            <a:off x="198783" y="139149"/>
            <a:ext cx="11807687" cy="1530626"/>
          </a:xfrm>
        </p:spPr>
        <p:txBody>
          <a:bodyPr/>
          <a:lstStyle/>
          <a:p>
            <a:r>
              <a:rPr lang="en-US" dirty="0"/>
              <a:t>What is a “</a:t>
            </a:r>
            <a:r>
              <a:rPr lang="en-US" dirty="0">
                <a:solidFill>
                  <a:srgbClr val="FF0000"/>
                </a:solidFill>
              </a:rPr>
              <a:t>prospectus</a:t>
            </a:r>
            <a:r>
              <a:rPr lang="en-US" dirty="0"/>
              <a:t>” anyway?</a:t>
            </a:r>
          </a:p>
        </p:txBody>
      </p:sp>
      <p:sp>
        <p:nvSpPr>
          <p:cNvPr id="4" name="TextBox 3">
            <a:extLst>
              <a:ext uri="{FF2B5EF4-FFF2-40B4-BE49-F238E27FC236}">
                <a16:creationId xmlns:a16="http://schemas.microsoft.com/office/drawing/2014/main" id="{E9CCA644-A8CC-5C4B-99D2-9E16A81C94FF}"/>
              </a:ext>
            </a:extLst>
          </p:cNvPr>
          <p:cNvSpPr txBox="1"/>
          <p:nvPr/>
        </p:nvSpPr>
        <p:spPr>
          <a:xfrm>
            <a:off x="548639" y="2032683"/>
            <a:ext cx="6877397" cy="4524315"/>
          </a:xfrm>
          <a:prstGeom prst="rect">
            <a:avLst/>
          </a:prstGeom>
          <a:noFill/>
        </p:spPr>
        <p:txBody>
          <a:bodyPr wrap="square" rtlCol="0">
            <a:spAutoFit/>
          </a:bodyPr>
          <a:lstStyle/>
          <a:p>
            <a:r>
              <a:rPr lang="en-US" sz="3600" dirty="0"/>
              <a:t>A paragraph (100 words)</a:t>
            </a:r>
          </a:p>
          <a:p>
            <a:r>
              <a:rPr lang="en-US" sz="3600" dirty="0"/>
              <a:t>What do I need to include? </a:t>
            </a:r>
            <a:endParaRPr lang="en-US" sz="3600" dirty="0">
              <a:solidFill>
                <a:srgbClr val="FF0000"/>
              </a:solidFill>
            </a:endParaRPr>
          </a:p>
          <a:p>
            <a:pPr marL="742950" indent="-742950">
              <a:buAutoNum type="arabicPeriod"/>
            </a:pPr>
            <a:r>
              <a:rPr lang="en-US" sz="3600" dirty="0">
                <a:solidFill>
                  <a:srgbClr val="FF0000"/>
                </a:solidFill>
              </a:rPr>
              <a:t>Title </a:t>
            </a:r>
          </a:p>
          <a:p>
            <a:pPr marL="742950" indent="-742950">
              <a:buAutoNum type="arabicPeriod"/>
            </a:pPr>
            <a:r>
              <a:rPr lang="en-US" sz="3600" dirty="0">
                <a:solidFill>
                  <a:srgbClr val="FF0000"/>
                </a:solidFill>
              </a:rPr>
              <a:t>Focus (2 points)</a:t>
            </a:r>
          </a:p>
          <a:p>
            <a:pPr marL="742950" indent="-742950">
              <a:buFontTx/>
              <a:buAutoNum type="arabicPeriod"/>
            </a:pPr>
            <a:r>
              <a:rPr lang="en-US" sz="3600" dirty="0">
                <a:solidFill>
                  <a:srgbClr val="FF0000"/>
                </a:solidFill>
              </a:rPr>
              <a:t>Choice of Materials (2 points)</a:t>
            </a:r>
          </a:p>
          <a:p>
            <a:pPr marL="742950" indent="-742950">
              <a:buFontTx/>
              <a:buAutoNum type="arabicPeriod"/>
            </a:pPr>
            <a:r>
              <a:rPr lang="en-US" sz="3600" dirty="0">
                <a:solidFill>
                  <a:srgbClr val="FF0000"/>
                </a:solidFill>
              </a:rPr>
              <a:t>Context/Observation (2 points)</a:t>
            </a:r>
          </a:p>
          <a:p>
            <a:pPr marL="742950" indent="-742950">
              <a:buFontTx/>
              <a:buAutoNum type="arabicPeriod"/>
            </a:pPr>
            <a:r>
              <a:rPr lang="en-US" sz="3600" dirty="0">
                <a:solidFill>
                  <a:srgbClr val="FF0000"/>
                </a:solidFill>
              </a:rPr>
              <a:t>Research Question (2 points)</a:t>
            </a:r>
          </a:p>
          <a:p>
            <a:pPr marL="742950" indent="-742950">
              <a:buFontTx/>
              <a:buAutoNum type="arabicPeriod"/>
            </a:pPr>
            <a:r>
              <a:rPr lang="en-US" sz="3600" dirty="0">
                <a:solidFill>
                  <a:srgbClr val="FF0000"/>
                </a:solidFill>
              </a:rPr>
              <a:t>Importance (2 points)</a:t>
            </a:r>
          </a:p>
        </p:txBody>
      </p:sp>
      <p:pic>
        <p:nvPicPr>
          <p:cNvPr id="6" name="Picture 5">
            <a:extLst>
              <a:ext uri="{FF2B5EF4-FFF2-40B4-BE49-F238E27FC236}">
                <a16:creationId xmlns:a16="http://schemas.microsoft.com/office/drawing/2014/main" id="{C6EEBC6A-FD69-C048-961F-3EE111D644F9}"/>
              </a:ext>
            </a:extLst>
          </p:cNvPr>
          <p:cNvPicPr>
            <a:picLocks noChangeAspect="1"/>
          </p:cNvPicPr>
          <p:nvPr/>
        </p:nvPicPr>
        <p:blipFill>
          <a:blip r:embed="rId2"/>
          <a:stretch>
            <a:fillRect/>
          </a:stretch>
        </p:blipFill>
        <p:spPr>
          <a:xfrm>
            <a:off x="7905821" y="2032683"/>
            <a:ext cx="3798500" cy="3798500"/>
          </a:xfrm>
          <a:prstGeom prst="rect">
            <a:avLst/>
          </a:prstGeom>
        </p:spPr>
      </p:pic>
    </p:spTree>
    <p:extLst>
      <p:ext uri="{BB962C8B-B14F-4D97-AF65-F5344CB8AC3E}">
        <p14:creationId xmlns:p14="http://schemas.microsoft.com/office/powerpoint/2010/main" val="207090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dissolv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dissolve">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dissolv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dissolve">
                                      <p:cBhvr>
                                        <p:cTn id="22" dur="500"/>
                                        <p:tgtEl>
                                          <p:spTgt spid="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dissolve">
                                      <p:cBhvr>
                                        <p:cTn id="27" dur="500"/>
                                        <p:tgtEl>
                                          <p:spTgt spid="4">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dissolve">
                                      <p:cBhvr>
                                        <p:cTn id="3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85000"/>
              </a:schemeClr>
            </a:gs>
            <a:gs pos="74000">
              <a:schemeClr val="bg1">
                <a:lumMod val="50000"/>
              </a:schemeClr>
            </a:gs>
            <a:gs pos="83000">
              <a:schemeClr val="tx1">
                <a:lumMod val="50000"/>
                <a:lumOff val="50000"/>
              </a:schemeClr>
            </a:gs>
            <a:gs pos="100000">
              <a:schemeClr val="bg1">
                <a:lumMod val="50000"/>
              </a:schemeClr>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B3C70-24A0-0044-83B4-1091113F2774}"/>
              </a:ext>
            </a:extLst>
          </p:cNvPr>
          <p:cNvSpPr>
            <a:spLocks noGrp="1"/>
          </p:cNvSpPr>
          <p:nvPr>
            <p:ph type="ctrTitle"/>
          </p:nvPr>
        </p:nvSpPr>
        <p:spPr>
          <a:xfrm>
            <a:off x="198783" y="139149"/>
            <a:ext cx="11807687" cy="1373767"/>
          </a:xfrm>
        </p:spPr>
        <p:txBody>
          <a:bodyPr>
            <a:normAutofit/>
          </a:bodyPr>
          <a:lstStyle/>
          <a:p>
            <a:r>
              <a:rPr lang="en-US" dirty="0"/>
              <a:t>How do I pick a </a:t>
            </a:r>
            <a:r>
              <a:rPr lang="en-US" dirty="0">
                <a:solidFill>
                  <a:srgbClr val="FF0000"/>
                </a:solidFill>
              </a:rPr>
              <a:t>title</a:t>
            </a:r>
            <a:r>
              <a:rPr lang="en-US" dirty="0"/>
              <a:t>? </a:t>
            </a:r>
            <a:r>
              <a:rPr lang="en-US" dirty="0">
                <a:solidFill>
                  <a:srgbClr val="FF0000"/>
                </a:solidFill>
              </a:rPr>
              <a:t>*</a:t>
            </a:r>
            <a:br>
              <a:rPr lang="en-US" dirty="0">
                <a:solidFill>
                  <a:srgbClr val="FF0000"/>
                </a:solidFill>
              </a:rPr>
            </a:br>
            <a:r>
              <a:rPr lang="en-US" sz="2400" dirty="0"/>
              <a:t>[for the next few slides think about your own possible video]</a:t>
            </a:r>
          </a:p>
        </p:txBody>
      </p:sp>
      <p:sp>
        <p:nvSpPr>
          <p:cNvPr id="4" name="TextBox 3">
            <a:extLst>
              <a:ext uri="{FF2B5EF4-FFF2-40B4-BE49-F238E27FC236}">
                <a16:creationId xmlns:a16="http://schemas.microsoft.com/office/drawing/2014/main" id="{E9CCA644-A8CC-5C4B-99D2-9E16A81C94FF}"/>
              </a:ext>
            </a:extLst>
          </p:cNvPr>
          <p:cNvSpPr txBox="1"/>
          <p:nvPr/>
        </p:nvSpPr>
        <p:spPr>
          <a:xfrm>
            <a:off x="1379913" y="1828800"/>
            <a:ext cx="9056173" cy="4524315"/>
          </a:xfrm>
          <a:prstGeom prst="rect">
            <a:avLst/>
          </a:prstGeom>
          <a:noFill/>
        </p:spPr>
        <p:txBody>
          <a:bodyPr wrap="square" rtlCol="0">
            <a:spAutoFit/>
          </a:bodyPr>
          <a:lstStyle/>
          <a:p>
            <a:pPr marL="571500" indent="-571500">
              <a:buFont typeface="Wingdings" pitchFamily="2" charset="2"/>
              <a:buChar char="v"/>
            </a:pPr>
            <a:r>
              <a:rPr lang="en-US" sz="3600" dirty="0"/>
              <a:t>Titles are what get people to notice your work.</a:t>
            </a:r>
          </a:p>
          <a:p>
            <a:pPr marL="571500" indent="-571500">
              <a:buFont typeface="Wingdings" pitchFamily="2" charset="2"/>
              <a:buChar char="v"/>
            </a:pPr>
            <a:r>
              <a:rPr lang="en-US" sz="3600" dirty="0"/>
              <a:t>They should be eye-catching, appropriate and informative.</a:t>
            </a:r>
          </a:p>
          <a:p>
            <a:pPr marL="571500" indent="-571500">
              <a:buFont typeface="Wingdings" pitchFamily="2" charset="2"/>
              <a:buChar char="v"/>
            </a:pPr>
            <a:r>
              <a:rPr lang="en-US" sz="3600" dirty="0"/>
              <a:t>Titles that are too generic don’t give people enough information.</a:t>
            </a:r>
          </a:p>
          <a:p>
            <a:pPr marL="571500" indent="-571500">
              <a:buFont typeface="Wingdings" pitchFamily="2" charset="2"/>
              <a:buChar char="v"/>
            </a:pPr>
            <a:r>
              <a:rPr lang="en-US" sz="3600" dirty="0"/>
              <a:t>Titles that contain concrete details and something intriguing are effective.</a:t>
            </a:r>
          </a:p>
        </p:txBody>
      </p:sp>
    </p:spTree>
    <p:extLst>
      <p:ext uri="{BB962C8B-B14F-4D97-AF65-F5344CB8AC3E}">
        <p14:creationId xmlns:p14="http://schemas.microsoft.com/office/powerpoint/2010/main" val="150643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nodeType="click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4">
                                            <p:txEl>
                                              <p:pRg st="0" end="0"/>
                                            </p:txEl>
                                          </p:spTgt>
                                        </p:tgtEl>
                                        <p:attrNameLst>
                                          <p:attrName>ppt_w</p:attrName>
                                        </p:attrNameLst>
                                      </p:cBhvr>
                                    </p:anim>
                                    <p:anim by="(#ppt_w*0.50)" calcmode="lin" valueType="num">
                                      <p:cBhvr>
                                        <p:cTn id="8" dur="500" decel="50000" autoRev="1" fill="hold">
                                          <p:stCondLst>
                                            <p:cond delay="0"/>
                                          </p:stCondLst>
                                        </p:cTn>
                                        <p:tgtEl>
                                          <p:spTgt spid="4">
                                            <p:txEl>
                                              <p:pRg st="0" end="0"/>
                                            </p:txEl>
                                          </p:spTgt>
                                        </p:tgtEl>
                                        <p:attrNameLst>
                                          <p:attrName>ppt_x</p:attrName>
                                        </p:attrNameLst>
                                      </p:cBhvr>
                                    </p:anim>
                                    <p:anim from="(-#ppt_h/2)" to="(#ppt_y)" calcmode="lin" valueType="num">
                                      <p:cBhvr>
                                        <p:cTn id="9" dur="1000" fill="hold">
                                          <p:stCondLst>
                                            <p:cond delay="0"/>
                                          </p:stCondLst>
                                        </p:cTn>
                                        <p:tgtEl>
                                          <p:spTgt spid="4">
                                            <p:txEl>
                                              <p:pRg st="0" end="0"/>
                                            </p:txEl>
                                          </p:spTgt>
                                        </p:tgtEl>
                                        <p:attrNameLst>
                                          <p:attrName>ppt_y</p:attrName>
                                        </p:attrNameLst>
                                      </p:cBhvr>
                                    </p:anim>
                                    <p:animRot by="21600000">
                                      <p:cBhvr>
                                        <p:cTn id="10" dur="1000" fill="hold">
                                          <p:stCondLst>
                                            <p:cond delay="0"/>
                                          </p:stCondLst>
                                        </p:cTn>
                                        <p:tgtEl>
                                          <p:spTgt spid="4">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nodeType="clickEffect">
                                  <p:stCondLst>
                                    <p:cond delay="0"/>
                                  </p:stCondLst>
                                  <p:iterate type="lt">
                                    <p:tmPct val="10000"/>
                                  </p:iterate>
                                  <p:childTnLst>
                                    <p:set>
                                      <p:cBhvr>
                                        <p:cTn id="14" dur="1" fill="hold">
                                          <p:stCondLst>
                                            <p:cond delay="0"/>
                                          </p:stCondLst>
                                        </p:cTn>
                                        <p:tgtEl>
                                          <p:spTgt spid="4">
                                            <p:txEl>
                                              <p:pRg st="1" end="1"/>
                                            </p:txEl>
                                          </p:spTgt>
                                        </p:tgtEl>
                                        <p:attrNameLst>
                                          <p:attrName>style.visibility</p:attrName>
                                        </p:attrNameLst>
                                      </p:cBhvr>
                                      <p:to>
                                        <p:strVal val="visible"/>
                                      </p:to>
                                    </p:set>
                                    <p:anim by="(-#ppt_w*2)" calcmode="lin" valueType="num">
                                      <p:cBhvr rctx="PPT">
                                        <p:cTn id="15" dur="500" autoRev="1" fill="hold">
                                          <p:stCondLst>
                                            <p:cond delay="0"/>
                                          </p:stCondLst>
                                        </p:cTn>
                                        <p:tgtEl>
                                          <p:spTgt spid="4">
                                            <p:txEl>
                                              <p:pRg st="1" end="1"/>
                                            </p:txEl>
                                          </p:spTgt>
                                        </p:tgtEl>
                                        <p:attrNameLst>
                                          <p:attrName>ppt_w</p:attrName>
                                        </p:attrNameLst>
                                      </p:cBhvr>
                                    </p:anim>
                                    <p:anim by="(#ppt_w*0.50)" calcmode="lin" valueType="num">
                                      <p:cBhvr>
                                        <p:cTn id="16" dur="500" decel="50000" autoRev="1" fill="hold">
                                          <p:stCondLst>
                                            <p:cond delay="0"/>
                                          </p:stCondLst>
                                        </p:cTn>
                                        <p:tgtEl>
                                          <p:spTgt spid="4">
                                            <p:txEl>
                                              <p:pRg st="1" end="1"/>
                                            </p:txEl>
                                          </p:spTgt>
                                        </p:tgtEl>
                                        <p:attrNameLst>
                                          <p:attrName>ppt_x</p:attrName>
                                        </p:attrNameLst>
                                      </p:cBhvr>
                                    </p:anim>
                                    <p:anim from="(-#ppt_h/2)" to="(#ppt_y)" calcmode="lin" valueType="num">
                                      <p:cBhvr>
                                        <p:cTn id="17" dur="1000" fill="hold">
                                          <p:stCondLst>
                                            <p:cond delay="0"/>
                                          </p:stCondLst>
                                        </p:cTn>
                                        <p:tgtEl>
                                          <p:spTgt spid="4">
                                            <p:txEl>
                                              <p:pRg st="1" end="1"/>
                                            </p:txEl>
                                          </p:spTgt>
                                        </p:tgtEl>
                                        <p:attrNameLst>
                                          <p:attrName>ppt_y</p:attrName>
                                        </p:attrNameLst>
                                      </p:cBhvr>
                                    </p:anim>
                                    <p:animRot by="21600000">
                                      <p:cBhvr>
                                        <p:cTn id="18" dur="1000" fill="hold">
                                          <p:stCondLst>
                                            <p:cond delay="0"/>
                                          </p:stCondLst>
                                        </p:cTn>
                                        <p:tgtEl>
                                          <p:spTgt spid="4">
                                            <p:txEl>
                                              <p:pRg st="1" end="1"/>
                                            </p:txEl>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6" presetClass="entr" presetSubtype="0" fill="hold" nodeType="clickEffect">
                                  <p:stCondLst>
                                    <p:cond delay="0"/>
                                  </p:stCondLst>
                                  <p:iterate type="lt">
                                    <p:tmPct val="10000"/>
                                  </p:iterate>
                                  <p:childTnLst>
                                    <p:set>
                                      <p:cBhvr>
                                        <p:cTn id="22" dur="1" fill="hold">
                                          <p:stCondLst>
                                            <p:cond delay="0"/>
                                          </p:stCondLst>
                                        </p:cTn>
                                        <p:tgtEl>
                                          <p:spTgt spid="4">
                                            <p:txEl>
                                              <p:pRg st="2" end="2"/>
                                            </p:txEl>
                                          </p:spTgt>
                                        </p:tgtEl>
                                        <p:attrNameLst>
                                          <p:attrName>style.visibility</p:attrName>
                                        </p:attrNameLst>
                                      </p:cBhvr>
                                      <p:to>
                                        <p:strVal val="visible"/>
                                      </p:to>
                                    </p:set>
                                    <p:anim by="(-#ppt_w*2)" calcmode="lin" valueType="num">
                                      <p:cBhvr rctx="PPT">
                                        <p:cTn id="23" dur="500" autoRev="1" fill="hold">
                                          <p:stCondLst>
                                            <p:cond delay="0"/>
                                          </p:stCondLst>
                                        </p:cTn>
                                        <p:tgtEl>
                                          <p:spTgt spid="4">
                                            <p:txEl>
                                              <p:pRg st="2" end="2"/>
                                            </p:txEl>
                                          </p:spTgt>
                                        </p:tgtEl>
                                        <p:attrNameLst>
                                          <p:attrName>ppt_w</p:attrName>
                                        </p:attrNameLst>
                                      </p:cBhvr>
                                    </p:anim>
                                    <p:anim by="(#ppt_w*0.50)" calcmode="lin" valueType="num">
                                      <p:cBhvr>
                                        <p:cTn id="24" dur="500" decel="50000" autoRev="1" fill="hold">
                                          <p:stCondLst>
                                            <p:cond delay="0"/>
                                          </p:stCondLst>
                                        </p:cTn>
                                        <p:tgtEl>
                                          <p:spTgt spid="4">
                                            <p:txEl>
                                              <p:pRg st="2" end="2"/>
                                            </p:txEl>
                                          </p:spTgt>
                                        </p:tgtEl>
                                        <p:attrNameLst>
                                          <p:attrName>ppt_x</p:attrName>
                                        </p:attrNameLst>
                                      </p:cBhvr>
                                    </p:anim>
                                    <p:anim from="(-#ppt_h/2)" to="(#ppt_y)" calcmode="lin" valueType="num">
                                      <p:cBhvr>
                                        <p:cTn id="25" dur="1000" fill="hold">
                                          <p:stCondLst>
                                            <p:cond delay="0"/>
                                          </p:stCondLst>
                                        </p:cTn>
                                        <p:tgtEl>
                                          <p:spTgt spid="4">
                                            <p:txEl>
                                              <p:pRg st="2" end="2"/>
                                            </p:txEl>
                                          </p:spTgt>
                                        </p:tgtEl>
                                        <p:attrNameLst>
                                          <p:attrName>ppt_y</p:attrName>
                                        </p:attrNameLst>
                                      </p:cBhvr>
                                    </p:anim>
                                    <p:animRot by="21600000">
                                      <p:cBhvr>
                                        <p:cTn id="26" dur="1000" fill="hold">
                                          <p:stCondLst>
                                            <p:cond delay="0"/>
                                          </p:stCondLst>
                                        </p:cTn>
                                        <p:tgtEl>
                                          <p:spTgt spid="4">
                                            <p:txEl>
                                              <p:pRg st="2" end="2"/>
                                            </p:txEl>
                                          </p:spTgt>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56" presetClass="entr" presetSubtype="0" fill="hold" nodeType="clickEffect">
                                  <p:stCondLst>
                                    <p:cond delay="0"/>
                                  </p:stCondLst>
                                  <p:iterate type="lt">
                                    <p:tmPct val="10000"/>
                                  </p:iterate>
                                  <p:childTnLst>
                                    <p:set>
                                      <p:cBhvr>
                                        <p:cTn id="30" dur="1" fill="hold">
                                          <p:stCondLst>
                                            <p:cond delay="0"/>
                                          </p:stCondLst>
                                        </p:cTn>
                                        <p:tgtEl>
                                          <p:spTgt spid="4">
                                            <p:txEl>
                                              <p:pRg st="3" end="3"/>
                                            </p:txEl>
                                          </p:spTgt>
                                        </p:tgtEl>
                                        <p:attrNameLst>
                                          <p:attrName>style.visibility</p:attrName>
                                        </p:attrNameLst>
                                      </p:cBhvr>
                                      <p:to>
                                        <p:strVal val="visible"/>
                                      </p:to>
                                    </p:set>
                                    <p:anim by="(-#ppt_w*2)" calcmode="lin" valueType="num">
                                      <p:cBhvr rctx="PPT">
                                        <p:cTn id="31" dur="500" autoRev="1" fill="hold">
                                          <p:stCondLst>
                                            <p:cond delay="0"/>
                                          </p:stCondLst>
                                        </p:cTn>
                                        <p:tgtEl>
                                          <p:spTgt spid="4">
                                            <p:txEl>
                                              <p:pRg st="3" end="3"/>
                                            </p:txEl>
                                          </p:spTgt>
                                        </p:tgtEl>
                                        <p:attrNameLst>
                                          <p:attrName>ppt_w</p:attrName>
                                        </p:attrNameLst>
                                      </p:cBhvr>
                                    </p:anim>
                                    <p:anim by="(#ppt_w*0.50)" calcmode="lin" valueType="num">
                                      <p:cBhvr>
                                        <p:cTn id="32" dur="500" decel="50000" autoRev="1" fill="hold">
                                          <p:stCondLst>
                                            <p:cond delay="0"/>
                                          </p:stCondLst>
                                        </p:cTn>
                                        <p:tgtEl>
                                          <p:spTgt spid="4">
                                            <p:txEl>
                                              <p:pRg st="3" end="3"/>
                                            </p:txEl>
                                          </p:spTgt>
                                        </p:tgtEl>
                                        <p:attrNameLst>
                                          <p:attrName>ppt_x</p:attrName>
                                        </p:attrNameLst>
                                      </p:cBhvr>
                                    </p:anim>
                                    <p:anim from="(-#ppt_h/2)" to="(#ppt_y)" calcmode="lin" valueType="num">
                                      <p:cBhvr>
                                        <p:cTn id="33" dur="1000" fill="hold">
                                          <p:stCondLst>
                                            <p:cond delay="0"/>
                                          </p:stCondLst>
                                        </p:cTn>
                                        <p:tgtEl>
                                          <p:spTgt spid="4">
                                            <p:txEl>
                                              <p:pRg st="3" end="3"/>
                                            </p:txEl>
                                          </p:spTgt>
                                        </p:tgtEl>
                                        <p:attrNameLst>
                                          <p:attrName>ppt_y</p:attrName>
                                        </p:attrNameLst>
                                      </p:cBhvr>
                                    </p:anim>
                                    <p:animRot by="21600000">
                                      <p:cBhvr>
                                        <p:cTn id="34" dur="1000" fill="hold">
                                          <p:stCondLst>
                                            <p:cond delay="0"/>
                                          </p:stCondLst>
                                        </p:cTn>
                                        <p:tgtEl>
                                          <p:spTgt spid="4">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85000"/>
              </a:schemeClr>
            </a:gs>
            <a:gs pos="74000">
              <a:schemeClr val="bg1">
                <a:lumMod val="50000"/>
              </a:schemeClr>
            </a:gs>
            <a:gs pos="83000">
              <a:schemeClr val="tx1">
                <a:lumMod val="50000"/>
                <a:lumOff val="50000"/>
              </a:schemeClr>
            </a:gs>
            <a:gs pos="100000">
              <a:schemeClr val="bg1">
                <a:lumMod val="50000"/>
              </a:schemeClr>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B3C70-24A0-0044-83B4-1091113F2774}"/>
              </a:ext>
            </a:extLst>
          </p:cNvPr>
          <p:cNvSpPr>
            <a:spLocks noGrp="1"/>
          </p:cNvSpPr>
          <p:nvPr>
            <p:ph type="ctrTitle"/>
          </p:nvPr>
        </p:nvSpPr>
        <p:spPr>
          <a:xfrm>
            <a:off x="198783" y="139149"/>
            <a:ext cx="11807687" cy="1530626"/>
          </a:xfrm>
        </p:spPr>
        <p:txBody>
          <a:bodyPr/>
          <a:lstStyle/>
          <a:p>
            <a:r>
              <a:rPr lang="en-US" dirty="0"/>
              <a:t>How do I pick a </a:t>
            </a:r>
            <a:r>
              <a:rPr lang="en-US" dirty="0">
                <a:solidFill>
                  <a:srgbClr val="FF0000"/>
                </a:solidFill>
              </a:rPr>
              <a:t>focus or theme</a:t>
            </a:r>
            <a:r>
              <a:rPr lang="en-US" dirty="0"/>
              <a:t>? </a:t>
            </a:r>
            <a:r>
              <a:rPr lang="en-US" dirty="0">
                <a:solidFill>
                  <a:srgbClr val="FF0000"/>
                </a:solidFill>
              </a:rPr>
              <a:t>*</a:t>
            </a:r>
          </a:p>
        </p:txBody>
      </p:sp>
      <p:sp>
        <p:nvSpPr>
          <p:cNvPr id="4" name="TextBox 3">
            <a:extLst>
              <a:ext uri="{FF2B5EF4-FFF2-40B4-BE49-F238E27FC236}">
                <a16:creationId xmlns:a16="http://schemas.microsoft.com/office/drawing/2014/main" id="{E9CCA644-A8CC-5C4B-99D2-9E16A81C94FF}"/>
              </a:ext>
            </a:extLst>
          </p:cNvPr>
          <p:cNvSpPr txBox="1"/>
          <p:nvPr/>
        </p:nvSpPr>
        <p:spPr>
          <a:xfrm>
            <a:off x="1590261" y="2405270"/>
            <a:ext cx="8845825" cy="3970318"/>
          </a:xfrm>
          <a:prstGeom prst="rect">
            <a:avLst/>
          </a:prstGeom>
          <a:noFill/>
        </p:spPr>
        <p:txBody>
          <a:bodyPr wrap="square" rtlCol="0">
            <a:spAutoFit/>
          </a:bodyPr>
          <a:lstStyle/>
          <a:p>
            <a:r>
              <a:rPr lang="en-US" sz="3600" dirty="0"/>
              <a:t>Take a moment and think about which issues you have found most interesting this spring.</a:t>
            </a:r>
          </a:p>
          <a:p>
            <a:endParaRPr lang="en-US" sz="3600" dirty="0"/>
          </a:p>
          <a:p>
            <a:r>
              <a:rPr lang="en-US" sz="3600" dirty="0"/>
              <a:t>You may have several ideas, but you will want to concentrate on one general area.</a:t>
            </a:r>
          </a:p>
          <a:p>
            <a:endParaRPr lang="en-US" sz="3600" dirty="0"/>
          </a:p>
          <a:p>
            <a:endParaRPr lang="en-US" sz="3600" dirty="0"/>
          </a:p>
        </p:txBody>
      </p:sp>
    </p:spTree>
    <p:extLst>
      <p:ext uri="{BB962C8B-B14F-4D97-AF65-F5344CB8AC3E}">
        <p14:creationId xmlns:p14="http://schemas.microsoft.com/office/powerpoint/2010/main" val="127927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linds(horizontal)">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1319</TotalTime>
  <Words>1038</Words>
  <Application>Microsoft Macintosh PowerPoint</Application>
  <PresentationFormat>Widescreen</PresentationFormat>
  <Paragraphs>107</Paragraphs>
  <Slides>26</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Wingdings</vt:lpstr>
      <vt:lpstr>Office Theme</vt:lpstr>
      <vt:lpstr>World Lit. Prospectus and Video Project</vt:lpstr>
      <vt:lpstr>But first an important message…</vt:lpstr>
      <vt:lpstr>And now a second important message…</vt:lpstr>
      <vt:lpstr>Video Project Tips!</vt:lpstr>
      <vt:lpstr>What is a Prospectus?  A pitch of your project</vt:lpstr>
      <vt:lpstr>What is a Prospectus?  A pitch of your project</vt:lpstr>
      <vt:lpstr>What is a “prospectus” anyway?</vt:lpstr>
      <vt:lpstr>How do I pick a title? * [for the next few slides think about your own possible video]</vt:lpstr>
      <vt:lpstr>How do I pick a focus or theme? *</vt:lpstr>
      <vt:lpstr>Just to start the thinking process:</vt:lpstr>
      <vt:lpstr>And a few more…</vt:lpstr>
      <vt:lpstr>What materials may I choose?</vt:lpstr>
      <vt:lpstr>What do you mean by context and observations?</vt:lpstr>
      <vt:lpstr>What is a good research question?*</vt:lpstr>
      <vt:lpstr>If you can answer your question with yes/no it is probably not controversial.</vt:lpstr>
      <vt:lpstr>How do I give my project importance?</vt:lpstr>
      <vt:lpstr>What do I do next? Submit the prospectus to my TA for scoring and comment</vt:lpstr>
      <vt:lpstr>PowerPoint Presentation</vt:lpstr>
      <vt:lpstr>For the video, what do you expect?</vt:lpstr>
      <vt:lpstr>How do I plan for the video?</vt:lpstr>
      <vt:lpstr>So what about that research question, again? Examples of not-great options: (description or compare/contrast only) </vt:lpstr>
      <vt:lpstr>No, really, I need some models, please? </vt:lpstr>
      <vt:lpstr>No, really, I need some models, please? </vt:lpstr>
      <vt:lpstr>No, really, I need some models, please?</vt:lpstr>
      <vt:lpstr>Anything else?</vt:lpstr>
      <vt:lpstr>Anything else?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World Lit. Prospectus and Video Project</dc:title>
  <dc:creator>Richmond-Garza, Elizabeth</dc:creator>
  <cp:lastModifiedBy>Richmond-Garza, Elizabeth</cp:lastModifiedBy>
  <cp:revision>38</cp:revision>
  <cp:lastPrinted>2021-04-01T01:35:05Z</cp:lastPrinted>
  <dcterms:created xsi:type="dcterms:W3CDTF">2021-03-29T15:09:34Z</dcterms:created>
  <dcterms:modified xsi:type="dcterms:W3CDTF">2025-03-25T15:34:48Z</dcterms:modified>
</cp:coreProperties>
</file>